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70" r:id="rId6"/>
    <p:sldId id="263" r:id="rId7"/>
    <p:sldId id="276" r:id="rId8"/>
    <p:sldId id="297" r:id="rId9"/>
    <p:sldId id="292" r:id="rId10"/>
    <p:sldId id="294" r:id="rId11"/>
    <p:sldId id="293" r:id="rId12"/>
    <p:sldId id="281" r:id="rId13"/>
    <p:sldId id="267" r:id="rId14"/>
    <p:sldId id="283" r:id="rId15"/>
    <p:sldId id="286" r:id="rId16"/>
    <p:sldId id="278" r:id="rId17"/>
    <p:sldId id="269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D00"/>
    <a:srgbClr val="00965E"/>
    <a:srgbClr val="E6E6E6"/>
    <a:srgbClr val="005EB8"/>
    <a:srgbClr val="FFFFFF"/>
    <a:srgbClr val="EF363B"/>
    <a:srgbClr val="EE353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9106E-D53B-54B5-A38B-A2507E14ADEE}" v="13" dt="2023-06-12T06:10:55.610"/>
    <p1510:client id="{657562F7-7CC4-428D-B868-0B9027687271}" v="55" dt="2023-06-09T10:37:49.401"/>
    <p1510:client id="{76AEB0ED-6D49-4643-BEE7-93DBE5F5F99B}" v="111" dt="2023-06-08T13:08:17.075"/>
    <p1510:client id="{9CC46D5D-8268-E316-83EE-ACB00B482C47}" v="49" dt="2023-06-09T10:49:33.336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80094" autoAdjust="0"/>
  </p:normalViewPr>
  <p:slideViewPr>
    <p:cSldViewPr snapToGrid="0" snapToObjects="1">
      <p:cViewPr>
        <p:scale>
          <a:sx n="125" d="100"/>
          <a:sy n="125" d="100"/>
        </p:scale>
        <p:origin x="9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30sec - 5min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0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1min - 6min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1min - 7min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63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30sec - 7min30sec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7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8min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1min - 1min30sec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30sec – 2min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7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30sec - 2min30sec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6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15sec - 2min45sec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8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15sec - 3min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1min - 4min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30sec - 4min30sec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aalto.fi/snapchat/" TargetMode="External"/><Relationship Id="rId3" Type="http://schemas.openxmlformats.org/officeDocument/2006/relationships/hyperlink" Target="https://www.linkedin.com/school/aalto-university/" TargetMode="External"/><Relationship Id="rId7" Type="http://schemas.openxmlformats.org/officeDocument/2006/relationships/hyperlink" Target="https://www.youtube.com/user/aalto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facebook.com/aaltouniversity" TargetMode="External"/><Relationship Id="rId5" Type="http://schemas.openxmlformats.org/officeDocument/2006/relationships/hyperlink" Target="https://twitter.com/aaltouniversity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://instagram.com/aaltouniversity" TargetMode="External"/><Relationship Id="rId1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Date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Process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pic>
        <p:nvPicPr>
          <p:cNvPr id="16" name="Kuva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1F183D1-BC69-48AD-BE65-DA12AB392A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noProof="1"/>
              <a:t>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BEE2F11-5B1D-4B15-8AA0-4A067F754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003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EE1991DF-4425-444F-8832-21C3FE461C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331" y="1151462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2014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2DE6384E-C4D1-4672-9EBD-4514F627B8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503" y="1151462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2015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991E1A9D-639A-4CC1-8506-A61123701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0675" y="1151462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2016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AA346FE-E5F8-46A9-A622-C3346BB86F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847" y="1151462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2017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25595EB0-D500-4A1F-8E47-3B1AACADC7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018" y="1151462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2018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CF63C6ED-4BC7-492F-809E-FA39D526BB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9175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2CB3F9C1-FA8A-4888-A435-4AD0C1217D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347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05B120AD-5E2C-4849-9369-A4212B0C87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62F37DCF-50DE-4662-BFDF-8F3F2AC2B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54" y="1152000"/>
            <a:ext cx="1116000" cy="11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1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C4320870-B688-4241-B32D-CC26211701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3548" y="1152000"/>
            <a:ext cx="1116000" cy="11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771F5005-930D-4FC3-9DD6-7A627D670D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1342" y="1152000"/>
            <a:ext cx="1116000" cy="11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3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815622CA-076E-455A-8D59-499594422A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136" y="1152000"/>
            <a:ext cx="1116000" cy="11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4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2419BE21-3908-46D8-9CC0-6C8013EB6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6931" y="1152000"/>
            <a:ext cx="1116000" cy="11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49FA7B3-DA97-4214-A818-468F720645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28FE933-EB9B-4546-99A7-DB1B1D39F534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32048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2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94B3D3A-8C21-4016-80E0-F19F5409E608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69842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3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5A72F6B-15C4-4562-8BDF-72F3D5F1BCA5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07636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F475A5-96F1-42CB-8F2A-39F0D83ADC7B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Closing slide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20" noProof="1"/>
          </a:p>
        </p:txBody>
      </p:sp>
      <p:sp>
        <p:nvSpPr>
          <p:cNvPr id="12" name="Otsikko 1"/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noProof="1">
                <a:latin typeface="Arial"/>
                <a:cs typeface="Arial"/>
              </a:rPr>
              <a:t>aalto.fi</a:t>
            </a:r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noProof="1"/>
              <a:t>Add text</a:t>
            </a:r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89B9191A-29B4-4E07-9BE8-4D9357985981}"/>
              </a:ext>
            </a:extLst>
          </p:cNvPr>
          <p:cNvGrpSpPr/>
          <p:nvPr userDrawn="1"/>
        </p:nvGrpSpPr>
        <p:grpSpPr>
          <a:xfrm>
            <a:off x="3080871" y="2842979"/>
            <a:ext cx="2982257" cy="419100"/>
            <a:chOff x="3079396" y="2265361"/>
            <a:chExt cx="2982257" cy="419100"/>
          </a:xfrm>
        </p:grpSpPr>
        <p:pic>
          <p:nvPicPr>
            <p:cNvPr id="15" name="Picture 5">
              <a:hlinkClick r:id="rId3"/>
              <a:extLst>
                <a:ext uri="{FF2B5EF4-FFF2-40B4-BE49-F238E27FC236}">
                  <a16:creationId xmlns:a16="http://schemas.microsoft.com/office/drawing/2014/main" id="{5B7A6554-0073-4CAC-9362-77E5C4C5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553" y="2265361"/>
              <a:ext cx="419100" cy="419100"/>
            </a:xfrm>
            <a:prstGeom prst="rect">
              <a:avLst/>
            </a:prstGeom>
          </p:spPr>
        </p:pic>
        <p:pic>
          <p:nvPicPr>
            <p:cNvPr id="17" name="Picture 6">
              <a:hlinkClick r:id="rId5"/>
              <a:extLst>
                <a:ext uri="{FF2B5EF4-FFF2-40B4-BE49-F238E27FC236}">
                  <a16:creationId xmlns:a16="http://schemas.microsoft.com/office/drawing/2014/main" id="{010FED49-F3E3-4D3E-B435-A0FF32A9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98" y="2265361"/>
              <a:ext cx="419100" cy="419100"/>
            </a:xfrm>
            <a:prstGeom prst="rect">
              <a:avLst/>
            </a:prstGeom>
          </p:spPr>
        </p:pic>
        <p:pic>
          <p:nvPicPr>
            <p:cNvPr id="18" name="Picture 7">
              <a:hlinkClick r:id="rId7"/>
              <a:extLst>
                <a:ext uri="{FF2B5EF4-FFF2-40B4-BE49-F238E27FC236}">
                  <a16:creationId xmlns:a16="http://schemas.microsoft.com/office/drawing/2014/main" id="{B5735598-F18F-4CEB-A4BA-2C31DB420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7449" y="2265361"/>
              <a:ext cx="419100" cy="419100"/>
            </a:xfrm>
            <a:prstGeom prst="rect">
              <a:avLst/>
            </a:prstGeom>
          </p:spPr>
        </p:pic>
        <p:pic>
          <p:nvPicPr>
            <p:cNvPr id="19" name="Picture 8">
              <a:hlinkClick r:id="rId9"/>
              <a:extLst>
                <a:ext uri="{FF2B5EF4-FFF2-40B4-BE49-F238E27FC236}">
                  <a16:creationId xmlns:a16="http://schemas.microsoft.com/office/drawing/2014/main" id="{3E3BA4BB-C5B3-4688-A932-18A1269FD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2347" y="2265361"/>
              <a:ext cx="419100" cy="419100"/>
            </a:xfrm>
            <a:prstGeom prst="rect">
              <a:avLst/>
            </a:prstGeom>
          </p:spPr>
        </p:pic>
        <p:pic>
          <p:nvPicPr>
            <p:cNvPr id="20" name="Picture 9">
              <a:hlinkClick r:id="rId11"/>
              <a:extLst>
                <a:ext uri="{FF2B5EF4-FFF2-40B4-BE49-F238E27FC236}">
                  <a16:creationId xmlns:a16="http://schemas.microsoft.com/office/drawing/2014/main" id="{F2C4DF12-1DCC-45D7-9A0C-D2E1DA2D6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9396" y="2265361"/>
              <a:ext cx="444500" cy="419100"/>
            </a:xfrm>
            <a:prstGeom prst="rect">
              <a:avLst/>
            </a:prstGeom>
          </p:spPr>
        </p:pic>
        <p:pic>
          <p:nvPicPr>
            <p:cNvPr id="21" name="Picture 11">
              <a:hlinkClick r:id="rId13"/>
              <a:extLst>
                <a:ext uri="{FF2B5EF4-FFF2-40B4-BE49-F238E27FC236}">
                  <a16:creationId xmlns:a16="http://schemas.microsoft.com/office/drawing/2014/main" id="{1DDDDA64-7ABD-4071-8DCC-3D980292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35000" y="2265361"/>
              <a:ext cx="4191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</a:p>
          <a:p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10" name="Kuva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accent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>
                <a:solidFill>
                  <a:schemeClr val="accent1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accent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chemeClr val="accent1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accent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chemeClr val="accent1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Divider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Lorem ipsum dolor sit amet, consectetur adipiscing elit. Maecenas velit velit, consequat eget ullamcorper a, maximus ac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Divider – Headline</a:t>
            </a:r>
          </a:p>
        </p:txBody>
      </p:sp>
      <p:pic>
        <p:nvPicPr>
          <p:cNvPr id="8" name="Kuva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noProof="1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dd.mm.yyyy</a:t>
            </a:r>
            <a:endParaRPr lang="fi-FI" noProof="1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39354CEB-3DA5-45D6-8CEB-62E202D250E6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noProof="1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413463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7" r:id="rId4"/>
    <p:sldLayoutId id="2147483694" r:id="rId5"/>
    <p:sldLayoutId id="2147483695" r:id="rId6"/>
    <p:sldLayoutId id="2147483702" r:id="rId7"/>
    <p:sldLayoutId id="2147483701" r:id="rId8"/>
    <p:sldLayoutId id="2147483715" r:id="rId9"/>
    <p:sldLayoutId id="2147483691" r:id="rId10"/>
    <p:sldLayoutId id="2147483699" r:id="rId11"/>
    <p:sldLayoutId id="21474836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16.png"/><Relationship Id="rId3" Type="http://schemas.microsoft.com/office/2007/relationships/media" Target="../media/media4.wav"/><Relationship Id="rId7" Type="http://schemas.microsoft.com/office/2007/relationships/media" Target="../media/media6.wav"/><Relationship Id="rId12" Type="http://schemas.openxmlformats.org/officeDocument/2006/relationships/image" Target="../media/image3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36.png"/><Relationship Id="rId5" Type="http://schemas.microsoft.com/office/2007/relationships/media" Target="../media/media5.wav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4.wav"/><Relationship Id="rId9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6.png"/><Relationship Id="rId3" Type="http://schemas.microsoft.com/office/2007/relationships/media" Target="../media/media8.wav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40.png"/><Relationship Id="rId5" Type="http://schemas.microsoft.com/office/2007/relationships/media" Target="../media/media9.wav"/><Relationship Id="rId10" Type="http://schemas.openxmlformats.org/officeDocument/2006/relationships/image" Target="../media/image39.png"/><Relationship Id="rId4" Type="http://schemas.openxmlformats.org/officeDocument/2006/relationships/audio" Target="../media/media8.wav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5.png"/><Relationship Id="rId4" Type="http://schemas.openxmlformats.org/officeDocument/2006/relationships/audio" Target="../media/media2.wav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2398" y="1976198"/>
            <a:ext cx="3869137" cy="570774"/>
          </a:xfrm>
        </p:spPr>
        <p:txBody>
          <a:bodyPr/>
          <a:lstStyle/>
          <a:p>
            <a:r>
              <a:rPr lang="fi-FI" dirty="0" err="1"/>
              <a:t>Neural</a:t>
            </a:r>
            <a:r>
              <a:rPr lang="fi-FI" dirty="0"/>
              <a:t> </a:t>
            </a:r>
            <a:r>
              <a:rPr lang="fi-FI" dirty="0" err="1"/>
              <a:t>Modeling</a:t>
            </a:r>
            <a:r>
              <a:rPr lang="fi-FI" dirty="0"/>
              <a:t> of </a:t>
            </a:r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Tape</a:t>
            </a:r>
            <a:r>
              <a:rPr lang="fi-FI" dirty="0"/>
              <a:t> </a:t>
            </a:r>
            <a:r>
              <a:rPr lang="fi-FI" dirty="0" err="1"/>
              <a:t>Recorders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Otto Mikkonen, Alec Wright, </a:t>
            </a:r>
            <a:r>
              <a:rPr lang="fi-FI" dirty="0" err="1"/>
              <a:t>Eloi</a:t>
            </a:r>
            <a:r>
              <a:rPr lang="fi-FI" dirty="0"/>
              <a:t> </a:t>
            </a:r>
            <a:r>
              <a:rPr lang="fi-FI" dirty="0" err="1"/>
              <a:t>Moliner</a:t>
            </a:r>
            <a:r>
              <a:rPr lang="fi-FI" dirty="0"/>
              <a:t>, &amp; Vesa Välimäki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>
          <a:xfrm>
            <a:off x="442398" y="3456851"/>
            <a:ext cx="3869137" cy="324054"/>
          </a:xfrm>
        </p:spPr>
        <p:txBody>
          <a:bodyPr/>
          <a:lstStyle/>
          <a:p>
            <a:r>
              <a:rPr lang="fi-FI" dirty="0"/>
              <a:t>7th </a:t>
            </a:r>
            <a:r>
              <a:rPr lang="fi-FI" dirty="0" err="1"/>
              <a:t>September</a:t>
            </a:r>
            <a:r>
              <a:rPr lang="fi-FI" dirty="0"/>
              <a:t> 2023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83354CA-FF09-CC82-5D6C-7E0CCF49FCD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t="-33010" b="-33010"/>
          <a:stretch/>
        </p:blipFill>
        <p:spPr>
          <a:xfrm>
            <a:off x="4493395" y="0"/>
            <a:ext cx="4579582" cy="5143500"/>
          </a:xfrm>
        </p:spPr>
      </p:pic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E93-8DCA-D038-BB8A-9036C2DC2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7" y="1358537"/>
            <a:ext cx="5016498" cy="2925463"/>
          </a:xfrm>
        </p:spPr>
        <p:txBody>
          <a:bodyPr lIns="0" tIns="0" rIns="0" bIns="0" anchor="t"/>
          <a:lstStyle/>
          <a:p>
            <a:r>
              <a:rPr lang="fi-FI" dirty="0">
                <a:solidFill>
                  <a:srgbClr val="000000"/>
                </a:solidFill>
              </a:rPr>
              <a:t>Experiment 1 – </a:t>
            </a:r>
            <a:r>
              <a:rPr lang="fi-FI" dirty="0" err="1">
                <a:solidFill>
                  <a:srgbClr val="000000"/>
                </a:solidFill>
              </a:rPr>
              <a:t>Toy</a:t>
            </a:r>
            <a:r>
              <a:rPr lang="fi-FI" dirty="0">
                <a:solidFill>
                  <a:srgbClr val="000000"/>
                </a:solidFill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0" dirty="0">
                <a:solidFill>
                  <a:srgbClr val="000000"/>
                </a:solidFill>
              </a:rPr>
              <a:t>Python-</a:t>
            </a:r>
            <a:r>
              <a:rPr lang="fi-FI" b="0" dirty="0" err="1">
                <a:solidFill>
                  <a:srgbClr val="000000"/>
                </a:solidFill>
              </a:rPr>
              <a:t>wrapped</a:t>
            </a:r>
            <a:r>
              <a:rPr lang="fi-FI" b="0" dirty="0">
                <a:solidFill>
                  <a:srgbClr val="000000"/>
                </a:solidFill>
              </a:rPr>
              <a:t> </a:t>
            </a:r>
            <a:r>
              <a:rPr lang="fi-FI" b="0" dirty="0" err="1">
                <a:solidFill>
                  <a:srgbClr val="000000"/>
                </a:solidFill>
              </a:rPr>
              <a:t>CHOWTape</a:t>
            </a:r>
            <a:endParaRPr lang="fi-FI" b="0" dirty="0">
              <a:solidFill>
                <a:srgbClr val="000000"/>
              </a:solidFill>
            </a:endParaRPr>
          </a:p>
          <a:p>
            <a:r>
              <a:rPr lang="fi-FI" dirty="0">
                <a:solidFill>
                  <a:srgbClr val="000000"/>
                </a:solidFill>
              </a:rPr>
              <a:t>Experiment 2 – Real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0" dirty="0" err="1">
                <a:solidFill>
                  <a:srgbClr val="000000"/>
                </a:solidFill>
              </a:rPr>
              <a:t>Akai</a:t>
            </a:r>
            <a:r>
              <a:rPr lang="fi-FI" b="0" dirty="0">
                <a:solidFill>
                  <a:srgbClr val="000000"/>
                </a:solidFill>
              </a:rPr>
              <a:t> 4000D </a:t>
            </a:r>
            <a:r>
              <a:rPr lang="fi-FI" b="0" dirty="0" err="1">
                <a:solidFill>
                  <a:srgbClr val="000000"/>
                </a:solidFill>
              </a:rPr>
              <a:t>reel</a:t>
            </a:r>
            <a:r>
              <a:rPr lang="fi-FI" b="0" dirty="0">
                <a:solidFill>
                  <a:srgbClr val="000000"/>
                </a:solidFill>
              </a:rPr>
              <a:t>-to-</a:t>
            </a:r>
            <a:r>
              <a:rPr lang="fi-FI" b="0" dirty="0" err="1">
                <a:solidFill>
                  <a:srgbClr val="000000"/>
                </a:solidFill>
              </a:rPr>
              <a:t>reel</a:t>
            </a:r>
            <a:endParaRPr lang="fi-FI" b="0" dirty="0">
              <a:solidFill>
                <a:srgbClr val="000000"/>
              </a:solidFill>
            </a:endParaRPr>
          </a:p>
          <a:p>
            <a:r>
              <a:rPr lang="fi-FI" dirty="0">
                <a:solidFill>
                  <a:srgbClr val="000000"/>
                </a:solidFill>
              </a:rPr>
              <a:t>Input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b="0" dirty="0" err="1">
                <a:solidFill>
                  <a:srgbClr val="000000"/>
                </a:solidFill>
              </a:rPr>
              <a:t>SignalTrain</a:t>
            </a:r>
            <a:r>
              <a:rPr lang="fi-FI" b="0" dirty="0">
                <a:solidFill>
                  <a:srgbClr val="000000"/>
                </a:solidFill>
              </a:rPr>
              <a:t> (</a:t>
            </a:r>
            <a:r>
              <a:rPr lang="fi-FI" b="0" dirty="0" err="1">
                <a:solidFill>
                  <a:srgbClr val="000000"/>
                </a:solidFill>
              </a:rPr>
              <a:t>Hawley</a:t>
            </a:r>
            <a:r>
              <a:rPr lang="fi-FI" b="0" dirty="0">
                <a:solidFill>
                  <a:srgbClr val="000000"/>
                </a:solidFill>
              </a:rPr>
              <a:t> et al., 2020)</a:t>
            </a:r>
            <a:endParaRPr lang="fi-FI" b="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b="0" dirty="0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89C0FD57-3D2D-DE24-9277-23A766905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43" b="-1143"/>
          <a:stretch/>
        </p:blipFill>
        <p:spPr>
          <a:xfrm>
            <a:off x="6759702" y="197757"/>
            <a:ext cx="2160000" cy="1902507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4D8DE252-BC70-CDF1-7100-E0D5773EA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36" b="-1136"/>
          <a:stretch/>
        </p:blipFill>
        <p:spPr>
          <a:xfrm>
            <a:off x="4989395" y="2445312"/>
            <a:ext cx="3540613" cy="2414973"/>
          </a:xfrm>
          <a:prstGeom prst="rect">
            <a:avLst/>
          </a:prstGeom>
        </p:spPr>
      </p:pic>
      <p:pic>
        <p:nvPicPr>
          <p:cNvPr id="13" name="Picture 12" descr="A picture containing screenshot, graphics&#10;&#10;Description automatically generated">
            <a:extLst>
              <a:ext uri="{FF2B5EF4-FFF2-40B4-BE49-F238E27FC236}">
                <a16:creationId xmlns:a16="http://schemas.microsoft.com/office/drawing/2014/main" id="{5E3CE2A4-F752-E07D-80BB-AE2B77848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9010"/>
            <a:ext cx="1440000" cy="1440000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CCD4FDAC-CA60-B9C0-AD31-B334E76233E9}"/>
              </a:ext>
            </a:extLst>
          </p:cNvPr>
          <p:cNvSpPr>
            <a:spLocks noChangeAspect="1"/>
          </p:cNvSpPr>
          <p:nvPr/>
        </p:nvSpPr>
        <p:spPr>
          <a:xfrm>
            <a:off x="6012000" y="898569"/>
            <a:ext cx="646960" cy="6469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D9F99-6C6B-DDEB-25FD-89A6D80F1889}"/>
              </a:ext>
            </a:extLst>
          </p:cNvPr>
          <p:cNvSpPr txBox="1"/>
          <p:nvPr/>
        </p:nvSpPr>
        <p:spPr>
          <a:xfrm>
            <a:off x="6427560" y="2017384"/>
            <a:ext cx="271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CHOWTape</a:t>
            </a:r>
            <a:endParaRPr lang="fi-FI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Chowdhury DSP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ED4CF-F0CC-58A1-113A-A86DD659F8A1}"/>
              </a:ext>
            </a:extLst>
          </p:cNvPr>
          <p:cNvSpPr txBox="1"/>
          <p:nvPr/>
        </p:nvSpPr>
        <p:spPr>
          <a:xfrm>
            <a:off x="4043261" y="1786551"/>
            <a:ext cx="271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Pedalboard</a:t>
            </a:r>
            <a:endParaRPr lang="fi-FI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Spotify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941E-D3DA-87F7-9186-63458F807D62}"/>
              </a:ext>
            </a:extLst>
          </p:cNvPr>
          <p:cNvSpPr txBox="1"/>
          <p:nvPr/>
        </p:nvSpPr>
        <p:spPr>
          <a:xfrm>
            <a:off x="5303835" y="4816897"/>
            <a:ext cx="271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Akai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4000D</a:t>
            </a:r>
          </a:p>
        </p:txBody>
      </p:sp>
    </p:spTree>
    <p:extLst>
      <p:ext uri="{BB962C8B-B14F-4D97-AF65-F5344CB8AC3E}">
        <p14:creationId xmlns:p14="http://schemas.microsoft.com/office/powerpoint/2010/main" val="6345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DF1A9C6-726C-0714-F629-7A363C8C2628}"/>
              </a:ext>
            </a:extLst>
          </p:cNvPr>
          <p:cNvPicPr>
            <a:picLocks noGrp="1"/>
          </p:cNvPicPr>
          <p:nvPr>
            <p:ph type="pic" idx="11"/>
          </p:nvPr>
        </p:nvPicPr>
        <p:blipFill rotWithShape="1">
          <a:blip r:embed="rId11"/>
          <a:srcRect l="-23354" r="-23354"/>
          <a:stretch/>
        </p:blipFill>
        <p:spPr>
          <a:xfrm>
            <a:off x="-386094" y="828136"/>
            <a:ext cx="6048000" cy="20612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E93-8DCA-D038-BB8A-9036C2DC2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149" y="2720648"/>
            <a:ext cx="8563699" cy="13810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000000"/>
                </a:solidFill>
              </a:rPr>
              <a:t>Outcomes</a:t>
            </a:r>
            <a:r>
              <a:rPr lang="fi-FI" dirty="0">
                <a:solidFill>
                  <a:srgbClr val="000000"/>
                </a:solidFill>
              </a:rPr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b="0" dirty="0">
                <a:solidFill>
                  <a:srgbClr val="000000"/>
                </a:solidFill>
              </a:rPr>
              <a:t>RNN </a:t>
            </a:r>
            <a:r>
              <a:rPr lang="fi-FI" b="0" dirty="0" err="1">
                <a:solidFill>
                  <a:srgbClr val="000000"/>
                </a:solidFill>
              </a:rPr>
              <a:t>learns</a:t>
            </a:r>
            <a:r>
              <a:rPr lang="fi-FI" b="0" dirty="0">
                <a:solidFill>
                  <a:srgbClr val="000000"/>
                </a:solidFill>
              </a:rPr>
              <a:t> </a:t>
            </a:r>
            <a:r>
              <a:rPr lang="fi-FI" b="0" dirty="0" err="1">
                <a:solidFill>
                  <a:srgbClr val="000000"/>
                </a:solidFill>
              </a:rPr>
              <a:t>magnetic</a:t>
            </a:r>
            <a:r>
              <a:rPr lang="fi-FI" b="0" dirty="0">
                <a:solidFill>
                  <a:srgbClr val="000000"/>
                </a:solidFill>
              </a:rPr>
              <a:t> </a:t>
            </a:r>
            <a:r>
              <a:rPr lang="fi-FI" b="0" dirty="0" err="1">
                <a:solidFill>
                  <a:srgbClr val="000000"/>
                </a:solidFill>
              </a:rPr>
              <a:t>hysteresis</a:t>
            </a:r>
            <a:endParaRPr lang="fi-FI" dirty="0">
              <a:solidFill>
                <a:srgbClr val="000000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000000"/>
                </a:solidFill>
              </a:rPr>
              <a:t>Supervised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schemes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work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better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than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adversarial</a:t>
            </a:r>
            <a:endParaRPr lang="fi-FI" b="0" dirty="0">
              <a:solidFill>
                <a:srgbClr val="000000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000000"/>
                </a:solidFill>
              </a:rPr>
              <a:t>Diffusion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model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captures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the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delay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trajectory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distribution</a:t>
            </a:r>
            <a:endParaRPr lang="fi-FI" b="0" dirty="0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8991834" cy="1041475"/>
          </a:xfrm>
        </p:spPr>
        <p:txBody>
          <a:bodyPr/>
          <a:lstStyle/>
          <a:p>
            <a:r>
              <a:rPr lang="en-US" dirty="0"/>
              <a:t>Exp. 1 - Toy Data</a:t>
            </a:r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9F3F7C74-4531-2350-7485-0075AD465AF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328" r="-1584"/>
          <a:stretch/>
        </p:blipFill>
        <p:spPr>
          <a:xfrm>
            <a:off x="4571999" y="970178"/>
            <a:ext cx="4572001" cy="1919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99AC5-78D9-215E-07D7-FB3AA2FD1D4A}"/>
              </a:ext>
            </a:extLst>
          </p:cNvPr>
          <p:cNvSpPr txBox="1"/>
          <p:nvPr/>
        </p:nvSpPr>
        <p:spPr>
          <a:xfrm>
            <a:off x="2220196" y="666215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45A3-F24E-EB98-ED4F-45DC03B8DFD5}"/>
              </a:ext>
            </a:extLst>
          </p:cNvPr>
          <p:cNvSpPr txBox="1"/>
          <p:nvPr/>
        </p:nvSpPr>
        <p:spPr>
          <a:xfrm>
            <a:off x="6180686" y="676615"/>
            <a:ext cx="191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16_input">
            <a:hlinkClick r:id="" action="ppaction://media"/>
            <a:extLst>
              <a:ext uri="{FF2B5EF4-FFF2-40B4-BE49-F238E27FC236}">
                <a16:creationId xmlns:a16="http://schemas.microsoft.com/office/drawing/2014/main" id="{97C7EA62-F344-1E7D-BEE2-1C00BA9C7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02816" y="4571420"/>
            <a:ext cx="415478" cy="415478"/>
          </a:xfrm>
          <a:prstGeom prst="rect">
            <a:avLst/>
          </a:prstGeom>
        </p:spPr>
      </p:pic>
      <p:pic>
        <p:nvPicPr>
          <p:cNvPr id="14" name="16_target">
            <a:hlinkClick r:id="" action="ppaction://media"/>
            <a:extLst>
              <a:ext uri="{FF2B5EF4-FFF2-40B4-BE49-F238E27FC236}">
                <a16:creationId xmlns:a16="http://schemas.microsoft.com/office/drawing/2014/main" id="{67F4BA59-674E-3567-D7B5-515A772F56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28002" y="4572898"/>
            <a:ext cx="415478" cy="415478"/>
          </a:xfrm>
          <a:prstGeom prst="rect">
            <a:avLst/>
          </a:prstGeom>
        </p:spPr>
      </p:pic>
      <p:pic>
        <p:nvPicPr>
          <p:cNvPr id="15" name="16_1_DELAY[True]_prediction_Supervised_1">
            <a:hlinkClick r:id="" action="ppaction://media"/>
            <a:extLst>
              <a:ext uri="{FF2B5EF4-FFF2-40B4-BE49-F238E27FC236}">
                <a16:creationId xmlns:a16="http://schemas.microsoft.com/office/drawing/2014/main" id="{493E4AB3-3B02-F939-E995-2EB90C8D5BE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34049" y="4576519"/>
            <a:ext cx="415478" cy="415478"/>
          </a:xfrm>
          <a:prstGeom prst="rect">
            <a:avLst/>
          </a:prstGeom>
        </p:spPr>
      </p:pic>
      <p:pic>
        <p:nvPicPr>
          <p:cNvPr id="18" name="16_2_DELAY[Generated]_prediction_Supervised_2">
            <a:hlinkClick r:id="" action="ppaction://media"/>
            <a:extLst>
              <a:ext uri="{FF2B5EF4-FFF2-40B4-BE49-F238E27FC236}">
                <a16:creationId xmlns:a16="http://schemas.microsoft.com/office/drawing/2014/main" id="{394B774D-7923-61B7-35B1-0CCC5213CE0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56991" y="4576787"/>
            <a:ext cx="414000" cy="41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628BA-30A2-716F-6FC2-D17D04E09C8A}"/>
              </a:ext>
            </a:extLst>
          </p:cNvPr>
          <p:cNvSpPr txBox="1"/>
          <p:nvPr/>
        </p:nvSpPr>
        <p:spPr>
          <a:xfrm>
            <a:off x="2818201" y="4267585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D056C-62FD-53B4-830B-0FB63D2A0ED0}"/>
              </a:ext>
            </a:extLst>
          </p:cNvPr>
          <p:cNvSpPr txBox="1"/>
          <p:nvPr/>
        </p:nvSpPr>
        <p:spPr>
          <a:xfrm>
            <a:off x="4181799" y="4265237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FA596-9807-B33B-BED9-5562679ADD34}"/>
              </a:ext>
            </a:extLst>
          </p:cNvPr>
          <p:cNvSpPr txBox="1"/>
          <p:nvPr/>
        </p:nvSpPr>
        <p:spPr>
          <a:xfrm>
            <a:off x="5087608" y="4019016"/>
            <a:ext cx="15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A989D-0205-4F78-CE6A-D2F8DB1CC5EE}"/>
              </a:ext>
            </a:extLst>
          </p:cNvPr>
          <p:cNvSpPr txBox="1"/>
          <p:nvPr/>
        </p:nvSpPr>
        <p:spPr>
          <a:xfrm>
            <a:off x="6432130" y="4019015"/>
            <a:ext cx="2202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77273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DF1A9C6-726C-0714-F629-7A363C8C262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9"/>
          <a:srcRect l="-19304" r="-19304" b="14716"/>
          <a:stretch/>
        </p:blipFill>
        <p:spPr>
          <a:xfrm>
            <a:off x="4365130" y="815419"/>
            <a:ext cx="4985506" cy="14490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8991834" cy="1041475"/>
          </a:xfrm>
        </p:spPr>
        <p:txBody>
          <a:bodyPr/>
          <a:lstStyle/>
          <a:p>
            <a:r>
              <a:rPr lang="en-US" dirty="0"/>
              <a:t>Exp. 2 – Real Data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095CA683-CDC9-A671-4AE0-F728A74788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9304" r="-19304"/>
          <a:stretch/>
        </p:blipFill>
        <p:spPr>
          <a:xfrm>
            <a:off x="4365130" y="2456473"/>
            <a:ext cx="4917124" cy="1675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88980-08D8-568D-6C6F-B1FD0C515F51}"/>
              </a:ext>
            </a:extLst>
          </p:cNvPr>
          <p:cNvSpPr txBox="1"/>
          <p:nvPr/>
        </p:nvSpPr>
        <p:spPr>
          <a:xfrm>
            <a:off x="6159269" y="554425"/>
            <a:ext cx="1794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A2BDD-39B0-E3A1-2C6A-401C2867E59E}"/>
              </a:ext>
            </a:extLst>
          </p:cNvPr>
          <p:cNvSpPr txBox="1"/>
          <p:nvPr/>
        </p:nvSpPr>
        <p:spPr>
          <a:xfrm>
            <a:off x="6569272" y="2162999"/>
            <a:ext cx="191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Hiss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D1C78A66-582E-129D-10AF-5653DFAA3C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8698" t="1" r="-8698" b="13918"/>
          <a:stretch/>
        </p:blipFill>
        <p:spPr>
          <a:xfrm>
            <a:off x="54729" y="702589"/>
            <a:ext cx="5040000" cy="1478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2A9DE-9741-40F2-9335-968793971974}"/>
              </a:ext>
            </a:extLst>
          </p:cNvPr>
          <p:cNvSpPr txBox="1"/>
          <p:nvPr/>
        </p:nvSpPr>
        <p:spPr>
          <a:xfrm>
            <a:off x="2134919" y="554425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8D33B-329D-E4A8-A948-035BC8B8DE70}"/>
              </a:ext>
            </a:extLst>
          </p:cNvPr>
          <p:cNvSpPr/>
          <p:nvPr/>
        </p:nvSpPr>
        <p:spPr>
          <a:xfrm>
            <a:off x="0" y="4438944"/>
            <a:ext cx="1996440" cy="5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EE89AC50-4B40-14A5-1B25-62AC4655042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8698" r="-8698"/>
          <a:stretch/>
        </p:blipFill>
        <p:spPr>
          <a:xfrm>
            <a:off x="69118" y="2338533"/>
            <a:ext cx="5040000" cy="17177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E93-8DCA-D038-BB8A-9036C2DC2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4056244"/>
            <a:ext cx="8673782" cy="1381002"/>
          </a:xfrm>
        </p:spPr>
        <p:txBody>
          <a:bodyPr/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accent1"/>
                </a:solidFill>
              </a:rPr>
              <a:t>RNN </a:t>
            </a:r>
            <a:r>
              <a:rPr lang="fi-FI" dirty="0" err="1">
                <a:solidFill>
                  <a:schemeClr val="accent1"/>
                </a:solidFill>
              </a:rPr>
              <a:t>learns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linear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response</a:t>
            </a:r>
            <a:r>
              <a:rPr lang="fi-FI" dirty="0">
                <a:solidFill>
                  <a:schemeClr val="accent1"/>
                </a:solidFill>
              </a:rPr>
              <a:t> and </a:t>
            </a:r>
            <a:r>
              <a:rPr lang="fi-FI" dirty="0" err="1">
                <a:solidFill>
                  <a:schemeClr val="accent1"/>
                </a:solidFill>
              </a:rPr>
              <a:t>produces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harmonic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distortion</a:t>
            </a:r>
            <a:r>
              <a:rPr lang="fi-FI" dirty="0">
                <a:solidFill>
                  <a:schemeClr val="accent1"/>
                </a:solidFill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accent1"/>
                </a:solidFill>
              </a:rPr>
              <a:t>Adversarial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scheme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fails</a:t>
            </a:r>
            <a:r>
              <a:rPr lang="fi-FI" dirty="0">
                <a:solidFill>
                  <a:schemeClr val="accent1"/>
                </a:solidFill>
              </a:rPr>
              <a:t> to </a:t>
            </a:r>
            <a:r>
              <a:rPr lang="fi-FI" dirty="0" err="1">
                <a:solidFill>
                  <a:schemeClr val="accent1"/>
                </a:solidFill>
              </a:rPr>
              <a:t>learn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the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character</a:t>
            </a:r>
            <a:endParaRPr lang="fi-FI" dirty="0">
              <a:solidFill>
                <a:schemeClr val="accent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sv-SE" dirty="0">
                <a:solidFill>
                  <a:srgbClr val="000000"/>
                </a:solidFill>
              </a:rPr>
              <a:t>Diffusion </a:t>
            </a:r>
            <a:r>
              <a:rPr lang="sv-SE" dirty="0" err="1">
                <a:solidFill>
                  <a:srgbClr val="000000"/>
                </a:solidFill>
              </a:rPr>
              <a:t>model</a:t>
            </a:r>
            <a:r>
              <a:rPr lang="sv-SE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captures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delay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trajectory</a:t>
            </a:r>
            <a:r>
              <a:rPr lang="fi-FI" dirty="0">
                <a:solidFill>
                  <a:srgbClr val="000000"/>
                </a:solidFill>
              </a:rPr>
              <a:t> and </a:t>
            </a:r>
            <a:r>
              <a:rPr lang="fi-FI" dirty="0" err="1">
                <a:solidFill>
                  <a:srgbClr val="000000"/>
                </a:solidFill>
              </a:rPr>
              <a:t>tape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hiss</a:t>
            </a:r>
            <a:r>
              <a:rPr lang="fi-FI" dirty="0">
                <a:solidFill>
                  <a:srgbClr val="00000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distributions</a:t>
            </a:r>
            <a:endParaRPr lang="fi-FI" b="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26EC-E1AE-D0AD-D461-97751E270E8B}"/>
              </a:ext>
            </a:extLst>
          </p:cNvPr>
          <p:cNvSpPr txBox="1"/>
          <p:nvPr/>
        </p:nvSpPr>
        <p:spPr>
          <a:xfrm>
            <a:off x="2157779" y="2187847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70_input">
            <a:hlinkClick r:id="" action="ppaction://media"/>
            <a:extLst>
              <a:ext uri="{FF2B5EF4-FFF2-40B4-BE49-F238E27FC236}">
                <a16:creationId xmlns:a16="http://schemas.microsoft.com/office/drawing/2014/main" id="{46A93076-A1BF-BF65-7BF6-A60A6F6F0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53748" y="23247"/>
            <a:ext cx="609600" cy="609600"/>
          </a:xfrm>
          <a:prstGeom prst="rect">
            <a:avLst/>
          </a:prstGeom>
        </p:spPr>
      </p:pic>
      <p:pic>
        <p:nvPicPr>
          <p:cNvPr id="19" name="70_target">
            <a:hlinkClick r:id="" action="ppaction://media"/>
            <a:extLst>
              <a:ext uri="{FF2B5EF4-FFF2-40B4-BE49-F238E27FC236}">
                <a16:creationId xmlns:a16="http://schemas.microsoft.com/office/drawing/2014/main" id="{8CBB9525-67FB-B3C4-32B6-BEA3623485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98581" y="23247"/>
            <a:ext cx="609600" cy="609600"/>
          </a:xfrm>
          <a:prstGeom prst="rect">
            <a:avLst/>
          </a:prstGeom>
        </p:spPr>
      </p:pic>
      <p:pic>
        <p:nvPicPr>
          <p:cNvPr id="20" name="70_2_DELAY[True]_NOISE[Generated]_prediction_Supervised_2">
            <a:hlinkClick r:id="" action="ppaction://media"/>
            <a:extLst>
              <a:ext uri="{FF2B5EF4-FFF2-40B4-BE49-F238E27FC236}">
                <a16:creationId xmlns:a16="http://schemas.microsoft.com/office/drawing/2014/main" id="{0F5E3740-6F4B-D110-07A9-A7629A6B66A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7085" y="23247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9A1A5-83B9-10F2-3C9C-7A7BD58261C3}"/>
              </a:ext>
            </a:extLst>
          </p:cNvPr>
          <p:cNvSpPr txBox="1"/>
          <p:nvPr/>
        </p:nvSpPr>
        <p:spPr>
          <a:xfrm>
            <a:off x="4783255" y="111303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CCF78-E7E9-EAC2-5D54-2D5267A960A8}"/>
              </a:ext>
            </a:extLst>
          </p:cNvPr>
          <p:cNvSpPr txBox="1"/>
          <p:nvPr/>
        </p:nvSpPr>
        <p:spPr>
          <a:xfrm>
            <a:off x="6295957" y="111303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8B5BD5-C5E1-370C-946D-CE5F3C10E75E}"/>
              </a:ext>
            </a:extLst>
          </p:cNvPr>
          <p:cNvSpPr txBox="1"/>
          <p:nvPr/>
        </p:nvSpPr>
        <p:spPr>
          <a:xfrm>
            <a:off x="7671966" y="111303"/>
            <a:ext cx="155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5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  <p:bldP spid="5" grpId="0"/>
      <p:bldP spid="10" grpId="0"/>
      <p:bldP spid="11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EC081-A0A2-491D-00F8-1B6FE73A2D8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Conclusions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76736C-840B-BE2D-11D3-516C0E29F2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pPr marL="971550" lvl="1" indent="-342900"/>
            <a:r>
              <a:rPr lang="fi-FI" dirty="0" err="1"/>
              <a:t>Grey</a:t>
            </a:r>
            <a:r>
              <a:rPr lang="fi-FI" dirty="0"/>
              <a:t>-box </a:t>
            </a:r>
            <a:r>
              <a:rPr lang="fi-FI" dirty="0" err="1"/>
              <a:t>model</a:t>
            </a:r>
            <a:r>
              <a:rPr lang="fi-FI" dirty="0"/>
              <a:t> for VA </a:t>
            </a:r>
            <a:r>
              <a:rPr lang="fi-FI" dirty="0" err="1"/>
              <a:t>tape</a:t>
            </a:r>
            <a:r>
              <a:rPr lang="fi-FI" dirty="0"/>
              <a:t> </a:t>
            </a:r>
            <a:r>
              <a:rPr lang="fi-FI" dirty="0" err="1"/>
              <a:t>recorders</a:t>
            </a:r>
            <a:endParaRPr lang="fi-FI" dirty="0"/>
          </a:p>
          <a:p>
            <a:pPr marL="971550" lvl="1" indent="-342900"/>
            <a:r>
              <a:rPr lang="fi-FI" dirty="0"/>
              <a:t>Training </a:t>
            </a:r>
            <a:r>
              <a:rPr lang="fi-FI" dirty="0" err="1"/>
              <a:t>schemes</a:t>
            </a:r>
            <a:r>
              <a:rPr lang="fi-FI" dirty="0"/>
              <a:t> for stereo and mono </a:t>
            </a:r>
            <a:r>
              <a:rPr lang="fi-FI" dirty="0" err="1"/>
              <a:t>devices</a:t>
            </a:r>
            <a:endParaRPr lang="fi-FI" dirty="0"/>
          </a:p>
          <a:p>
            <a:pPr marL="971550" lvl="1" indent="-342900"/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trajectory</a:t>
            </a:r>
            <a:r>
              <a:rPr lang="fi-FI" dirty="0"/>
              <a:t> and </a:t>
            </a:r>
            <a:r>
              <a:rPr lang="fi-FI" dirty="0" err="1"/>
              <a:t>tape</a:t>
            </a:r>
            <a:r>
              <a:rPr lang="fi-FI" dirty="0"/>
              <a:t> </a:t>
            </a:r>
            <a:r>
              <a:rPr lang="fi-FI" dirty="0" err="1"/>
              <a:t>hiss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diffusion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?</a:t>
            </a:r>
          </a:p>
          <a:p>
            <a:pPr marL="971550" lvl="1" indent="-342900"/>
            <a:r>
              <a:rPr lang="fi-FI" dirty="0" err="1"/>
              <a:t>Improve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for </a:t>
            </a:r>
            <a:r>
              <a:rPr lang="fi-FI" dirty="0" err="1"/>
              <a:t>monophonic</a:t>
            </a:r>
            <a:r>
              <a:rPr lang="fi-FI" dirty="0"/>
              <a:t> case</a:t>
            </a:r>
          </a:p>
          <a:p>
            <a:pPr marL="971550" lvl="1" indent="-342900"/>
            <a:r>
              <a:rPr lang="fi-FI" dirty="0" err="1"/>
              <a:t>Alternative</a:t>
            </a:r>
            <a:r>
              <a:rPr lang="fi-FI" dirty="0"/>
              <a:t> </a:t>
            </a:r>
            <a:r>
              <a:rPr lang="fi-FI" dirty="0" err="1"/>
              <a:t>generator</a:t>
            </a:r>
            <a:r>
              <a:rPr lang="fi-FI" dirty="0"/>
              <a:t> </a:t>
            </a:r>
            <a:r>
              <a:rPr lang="fi-FI" dirty="0" err="1"/>
              <a:t>architectures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36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8366A-5387-ED7D-372F-E8F57DAD8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91E79CC8-E5B8-D75A-83BC-5E33C181B0B2}"/>
              </a:ext>
            </a:extLst>
          </p:cNvPr>
          <p:cNvSpPr/>
          <p:nvPr/>
        </p:nvSpPr>
        <p:spPr>
          <a:xfrm>
            <a:off x="5605670" y="166230"/>
            <a:ext cx="3484617" cy="240552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C48349-FB0C-8DF9-533F-D2200F646C15}"/>
              </a:ext>
            </a:extLst>
          </p:cNvPr>
          <p:cNvSpPr txBox="1">
            <a:spLocks/>
          </p:cNvSpPr>
          <p:nvPr/>
        </p:nvSpPr>
        <p:spPr>
          <a:xfrm>
            <a:off x="5411090" y="947006"/>
            <a:ext cx="3873776" cy="88297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400" dirty="0" err="1">
                <a:solidFill>
                  <a:schemeClr val="accent1"/>
                </a:solidFill>
              </a:rPr>
              <a:t>I’m</a:t>
            </a:r>
            <a:r>
              <a:rPr lang="fi-FI" sz="2400" dirty="0">
                <a:solidFill>
                  <a:schemeClr val="accent1"/>
                </a:solidFill>
              </a:rPr>
              <a:t> </a:t>
            </a:r>
            <a:r>
              <a:rPr lang="fi-FI" sz="2400" dirty="0" err="1">
                <a:solidFill>
                  <a:schemeClr val="accent1"/>
                </a:solidFill>
              </a:rPr>
              <a:t>looking</a:t>
            </a:r>
            <a:r>
              <a:rPr lang="fi-FI" sz="2400" dirty="0">
                <a:solidFill>
                  <a:schemeClr val="accent1"/>
                </a:solidFill>
              </a:rPr>
              <a:t> for </a:t>
            </a:r>
            <a:r>
              <a:rPr lang="fi-FI" sz="2400" dirty="0" err="1">
                <a:solidFill>
                  <a:schemeClr val="accent1"/>
                </a:solidFill>
              </a:rPr>
              <a:t>work</a:t>
            </a:r>
            <a:r>
              <a:rPr lang="fi-FI" sz="2400" dirty="0">
                <a:solidFill>
                  <a:schemeClr val="accent1"/>
                </a:solidFill>
              </a:rPr>
              <a:t>,</a:t>
            </a:r>
          </a:p>
          <a:p>
            <a:pPr marL="0" indent="0">
              <a:buNone/>
            </a:pPr>
            <a:r>
              <a:rPr lang="fi-FI" sz="2400" dirty="0">
                <a:solidFill>
                  <a:schemeClr val="accent1"/>
                </a:solidFill>
              </a:rPr>
              <a:t>       </a:t>
            </a:r>
            <a:r>
              <a:rPr lang="fi-FI" sz="2400" dirty="0" err="1">
                <a:solidFill>
                  <a:schemeClr val="accent1"/>
                </a:solidFill>
              </a:rPr>
              <a:t>come</a:t>
            </a:r>
            <a:r>
              <a:rPr lang="fi-FI" sz="2400" dirty="0">
                <a:solidFill>
                  <a:schemeClr val="accent1"/>
                </a:solidFill>
              </a:rPr>
              <a:t> </a:t>
            </a:r>
            <a:r>
              <a:rPr lang="fi-FI" sz="2400" dirty="0" err="1">
                <a:solidFill>
                  <a:schemeClr val="accent1"/>
                </a:solidFill>
              </a:rPr>
              <a:t>talk</a:t>
            </a:r>
            <a:r>
              <a:rPr lang="fi-FI" sz="2400" dirty="0">
                <a:solidFill>
                  <a:schemeClr val="accent1"/>
                </a:solidFill>
              </a:rPr>
              <a:t> to me!</a:t>
            </a:r>
          </a:p>
        </p:txBody>
      </p:sp>
    </p:spTree>
    <p:extLst>
      <p:ext uri="{BB962C8B-B14F-4D97-AF65-F5344CB8AC3E}">
        <p14:creationId xmlns:p14="http://schemas.microsoft.com/office/powerpoint/2010/main" val="6721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reel-to-reel tape recorder&#10;&#10;Description automatically generated">
            <a:extLst>
              <a:ext uri="{FF2B5EF4-FFF2-40B4-BE49-F238E27FC236}">
                <a16:creationId xmlns:a16="http://schemas.microsoft.com/office/drawing/2014/main" id="{8732964D-1C7E-4E7A-8478-DDBE599A4A3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/>
          <a:srcRect t="-19602" b="-19602"/>
          <a:stretch/>
        </p:blipFill>
        <p:spPr>
          <a:xfrm>
            <a:off x="4572000" y="0"/>
            <a:ext cx="4433207" cy="5143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E93-8DCA-D038-BB8A-9036C2DC2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Magnetic Recording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Proposed Method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1C4CA-7BD3-04BD-DD60-539F6E5EAE54}"/>
              </a:ext>
            </a:extLst>
          </p:cNvPr>
          <p:cNvSpPr txBox="1"/>
          <p:nvPr/>
        </p:nvSpPr>
        <p:spPr>
          <a:xfrm>
            <a:off x="5148158" y="4371645"/>
            <a:ext cx="35527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i-FI" sz="1600" b="1" err="1">
                <a:solidFill>
                  <a:srgbClr val="000000"/>
                </a:solidFill>
                <a:latin typeface="Times New Roman"/>
                <a:cs typeface="Times New Roman"/>
              </a:rPr>
              <a:t>Akai</a:t>
            </a:r>
            <a:r>
              <a:rPr lang="fi-FI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 4000D </a:t>
            </a:r>
            <a:r>
              <a:rPr lang="fi-FI" sz="1600" b="1" err="1">
                <a:solidFill>
                  <a:srgbClr val="000000"/>
                </a:solidFill>
                <a:latin typeface="Times New Roman"/>
                <a:cs typeface="Times New Roman"/>
              </a:rPr>
              <a:t>reel</a:t>
            </a:r>
            <a:r>
              <a:rPr lang="fi-FI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-to-</a:t>
            </a:r>
            <a:r>
              <a:rPr lang="fi-FI" sz="1600" b="1" err="1">
                <a:solidFill>
                  <a:srgbClr val="000000"/>
                </a:solidFill>
                <a:latin typeface="Times New Roman"/>
                <a:cs typeface="Times New Roman"/>
              </a:rPr>
              <a:t>reel</a:t>
            </a:r>
            <a:r>
              <a:rPr lang="fi-FI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fi-FI" sz="1600" b="1" err="1">
                <a:solidFill>
                  <a:srgbClr val="000000"/>
                </a:solidFill>
                <a:latin typeface="Times New Roman"/>
                <a:cs typeface="Times New Roman"/>
              </a:rPr>
              <a:t>recorder</a:t>
            </a:r>
            <a:endParaRPr lang="fi-FI" sz="16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Times New Roman"/>
                <a:cs typeface="Times New Roman"/>
              </a:rPr>
              <a:t>© Akai Corp.</a:t>
            </a:r>
            <a:endParaRPr lang="fi-FI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62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7275369" cy="1041475"/>
          </a:xfrm>
        </p:spPr>
        <p:txBody>
          <a:bodyPr/>
          <a:lstStyle/>
          <a:p>
            <a:r>
              <a:rPr lang="en-US" dirty="0"/>
              <a:t>Magnetic Recording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5685BDA6-59E3-2265-CD79-0C51EBF8FD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349" b="-7349"/>
          <a:stretch/>
        </p:blipFill>
        <p:spPr>
          <a:xfrm>
            <a:off x="694204" y="1226365"/>
            <a:ext cx="7200000" cy="2453874"/>
          </a:xfrm>
          <a:prstGeom prst="rect">
            <a:avLst/>
          </a:prstGeom>
        </p:spPr>
      </p:pic>
      <p:pic>
        <p:nvPicPr>
          <p:cNvPr id="3" name="Picture 2" descr="A picture containing text, diagram, line, plot">
            <a:extLst>
              <a:ext uri="{FF2B5EF4-FFF2-40B4-BE49-F238E27FC236}">
                <a16:creationId xmlns:a16="http://schemas.microsoft.com/office/drawing/2014/main" id="{EBCE50B7-9823-676E-3520-03D0343DB0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4158" r="1346" b="6858"/>
          <a:stretch/>
        </p:blipFill>
        <p:spPr>
          <a:xfrm>
            <a:off x="23208" y="694331"/>
            <a:ext cx="2344293" cy="14251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E77758-0660-30CF-096F-789208503BF6}"/>
              </a:ext>
            </a:extLst>
          </p:cNvPr>
          <p:cNvGrpSpPr/>
          <p:nvPr/>
        </p:nvGrpSpPr>
        <p:grpSpPr>
          <a:xfrm>
            <a:off x="5960908" y="698346"/>
            <a:ext cx="3176221" cy="1592448"/>
            <a:chOff x="5960908" y="698346"/>
            <a:chExt cx="3176221" cy="1592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AD846B-B91A-2084-E099-EDE1EDD3F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" t="13928" r="1216"/>
            <a:stretch/>
          </p:blipFill>
          <p:spPr>
            <a:xfrm>
              <a:off x="5960908" y="934008"/>
              <a:ext cx="3153575" cy="135678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DEC12-C5D3-A5AC-CC4C-49240B6CA610}"/>
                </a:ext>
              </a:extLst>
            </p:cNvPr>
            <p:cNvSpPr txBox="1"/>
            <p:nvPr/>
          </p:nvSpPr>
          <p:spPr>
            <a:xfrm>
              <a:off x="6420689" y="698346"/>
              <a:ext cx="27164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Playback Loss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DF2444-0CE5-8CE6-7C6B-A64F18D977BE}"/>
              </a:ext>
            </a:extLst>
          </p:cNvPr>
          <p:cNvGrpSpPr/>
          <p:nvPr/>
        </p:nvGrpSpPr>
        <p:grpSpPr>
          <a:xfrm>
            <a:off x="2123991" y="3509085"/>
            <a:ext cx="4214191" cy="1509441"/>
            <a:chOff x="2123991" y="3509085"/>
            <a:chExt cx="4214191" cy="15094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97C593-7A92-0982-D817-2619C8BBD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51" t="7272" r="2360"/>
            <a:stretch/>
          </p:blipFill>
          <p:spPr>
            <a:xfrm>
              <a:off x="2123991" y="3678139"/>
              <a:ext cx="4214191" cy="13403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4471FC-8027-ADD1-3018-ED3AED5E94A6}"/>
                </a:ext>
              </a:extLst>
            </p:cNvPr>
            <p:cNvSpPr txBox="1"/>
            <p:nvPr/>
          </p:nvSpPr>
          <p:spPr>
            <a:xfrm>
              <a:off x="3188846" y="3509085"/>
              <a:ext cx="27164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Head-to-Head Delay</a:t>
              </a:r>
            </a:p>
          </p:txBody>
        </p:sp>
      </p:grpSp>
      <p:pic>
        <p:nvPicPr>
          <p:cNvPr id="20" name="40_input">
            <a:hlinkClick r:id="" action="ppaction://media"/>
            <a:extLst>
              <a:ext uri="{FF2B5EF4-FFF2-40B4-BE49-F238E27FC236}">
                <a16:creationId xmlns:a16="http://schemas.microsoft.com/office/drawing/2014/main" id="{32C14287-0898-CB91-5067-04715E0D2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7338" y="2256295"/>
            <a:ext cx="609600" cy="609600"/>
          </a:xfrm>
          <a:prstGeom prst="rect">
            <a:avLst/>
          </a:prstGeom>
        </p:spPr>
      </p:pic>
      <p:pic>
        <p:nvPicPr>
          <p:cNvPr id="21" name="40_target">
            <a:hlinkClick r:id="" action="ppaction://media"/>
            <a:extLst>
              <a:ext uri="{FF2B5EF4-FFF2-40B4-BE49-F238E27FC236}">
                <a16:creationId xmlns:a16="http://schemas.microsoft.com/office/drawing/2014/main" id="{39885465-B606-CCB5-57F0-E963968829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86529" y="2258347"/>
            <a:ext cx="609600" cy="6096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07D7C8-C975-7930-234D-26F918A26A7C}"/>
              </a:ext>
            </a:extLst>
          </p:cNvPr>
          <p:cNvSpPr/>
          <p:nvPr/>
        </p:nvSpPr>
        <p:spPr>
          <a:xfrm rot="13500000">
            <a:off x="3701133" y="2054799"/>
            <a:ext cx="205059" cy="206715"/>
          </a:xfrm>
          <a:custGeom>
            <a:avLst/>
            <a:gdLst>
              <a:gd name="connsiteX0" fmla="*/ 145493 w 205059"/>
              <a:gd name="connsiteY0" fmla="*/ 145191 h 206715"/>
              <a:gd name="connsiteX1" fmla="*/ 1121 w 205059"/>
              <a:gd name="connsiteY1" fmla="*/ 206715 h 206715"/>
              <a:gd name="connsiteX2" fmla="*/ 0 w 205059"/>
              <a:gd name="connsiteY2" fmla="*/ 123871 h 206715"/>
              <a:gd name="connsiteX3" fmla="*/ 123872 w 205059"/>
              <a:gd name="connsiteY3" fmla="*/ 0 h 206715"/>
              <a:gd name="connsiteX4" fmla="*/ 205059 w 205059"/>
              <a:gd name="connsiteY4" fmla="*/ 0 h 206715"/>
              <a:gd name="connsiteX5" fmla="*/ 145493 w 205059"/>
              <a:gd name="connsiteY5" fmla="*/ 145191 h 20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59" h="206715">
                <a:moveTo>
                  <a:pt x="145493" y="145191"/>
                </a:moveTo>
                <a:cubicBezTo>
                  <a:pt x="108644" y="182542"/>
                  <a:pt x="57659" y="205950"/>
                  <a:pt x="1121" y="206715"/>
                </a:cubicBezTo>
                <a:lnTo>
                  <a:pt x="0" y="123871"/>
                </a:lnTo>
                <a:lnTo>
                  <a:pt x="123872" y="0"/>
                </a:lnTo>
                <a:lnTo>
                  <a:pt x="205059" y="0"/>
                </a:lnTo>
                <a:cubicBezTo>
                  <a:pt x="205059" y="56543"/>
                  <a:pt x="182344" y="107839"/>
                  <a:pt x="145493" y="145191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6AD9E4-EBC1-EBB4-CD21-F1CC1CEA2608}"/>
              </a:ext>
            </a:extLst>
          </p:cNvPr>
          <p:cNvSpPr/>
          <p:nvPr/>
        </p:nvSpPr>
        <p:spPr>
          <a:xfrm rot="13500000">
            <a:off x="5160155" y="2044354"/>
            <a:ext cx="205059" cy="206715"/>
          </a:xfrm>
          <a:custGeom>
            <a:avLst/>
            <a:gdLst>
              <a:gd name="connsiteX0" fmla="*/ 145493 w 205059"/>
              <a:gd name="connsiteY0" fmla="*/ 145191 h 206715"/>
              <a:gd name="connsiteX1" fmla="*/ 1121 w 205059"/>
              <a:gd name="connsiteY1" fmla="*/ 206715 h 206715"/>
              <a:gd name="connsiteX2" fmla="*/ 0 w 205059"/>
              <a:gd name="connsiteY2" fmla="*/ 123871 h 206715"/>
              <a:gd name="connsiteX3" fmla="*/ 123872 w 205059"/>
              <a:gd name="connsiteY3" fmla="*/ 0 h 206715"/>
              <a:gd name="connsiteX4" fmla="*/ 205059 w 205059"/>
              <a:gd name="connsiteY4" fmla="*/ 0 h 206715"/>
              <a:gd name="connsiteX5" fmla="*/ 145493 w 205059"/>
              <a:gd name="connsiteY5" fmla="*/ 145191 h 20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59" h="206715">
                <a:moveTo>
                  <a:pt x="145493" y="145191"/>
                </a:moveTo>
                <a:cubicBezTo>
                  <a:pt x="108644" y="182542"/>
                  <a:pt x="57659" y="205950"/>
                  <a:pt x="1121" y="206715"/>
                </a:cubicBezTo>
                <a:lnTo>
                  <a:pt x="0" y="123871"/>
                </a:lnTo>
                <a:lnTo>
                  <a:pt x="123872" y="0"/>
                </a:lnTo>
                <a:lnTo>
                  <a:pt x="205059" y="0"/>
                </a:lnTo>
                <a:cubicBezTo>
                  <a:pt x="205059" y="56543"/>
                  <a:pt x="182344" y="107839"/>
                  <a:pt x="145493" y="145191"/>
                </a:cubicBezTo>
                <a:close/>
              </a:path>
            </a:pathLst>
          </a:custGeom>
          <a:solidFill>
            <a:srgbClr val="FFC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82D47C-E877-D1F8-D94D-95F8DD86AA33}"/>
              </a:ext>
            </a:extLst>
          </p:cNvPr>
          <p:cNvSpPr/>
          <p:nvPr/>
        </p:nvSpPr>
        <p:spPr>
          <a:xfrm flipH="1">
            <a:off x="4489705" y="2477275"/>
            <a:ext cx="206360" cy="1061798"/>
          </a:xfrm>
          <a:custGeom>
            <a:avLst/>
            <a:gdLst>
              <a:gd name="connsiteX0" fmla="*/ 133759 w 206360"/>
              <a:gd name="connsiteY0" fmla="*/ 0 h 1061798"/>
              <a:gd name="connsiteX1" fmla="*/ 32625 w 206360"/>
              <a:gd name="connsiteY1" fmla="*/ 473995 h 1061798"/>
              <a:gd name="connsiteX2" fmla="*/ 62247 w 206360"/>
              <a:gd name="connsiteY2" fmla="*/ 809160 h 1061798"/>
              <a:gd name="connsiteX3" fmla="*/ 87250 w 206360"/>
              <a:gd name="connsiteY3" fmla="*/ 888169 h 1061798"/>
              <a:gd name="connsiteX4" fmla="*/ 0 w 206360"/>
              <a:gd name="connsiteY4" fmla="*/ 911548 h 1061798"/>
              <a:gd name="connsiteX5" fmla="*/ 150847 w 206360"/>
              <a:gd name="connsiteY5" fmla="*/ 1061798 h 1061798"/>
              <a:gd name="connsiteX6" fmla="*/ 206360 w 206360"/>
              <a:gd name="connsiteY6" fmla="*/ 856254 h 1061798"/>
              <a:gd name="connsiteX7" fmla="*/ 121474 w 206360"/>
              <a:gd name="connsiteY7" fmla="*/ 878999 h 1061798"/>
              <a:gd name="connsiteX8" fmla="*/ 96538 w 206360"/>
              <a:gd name="connsiteY8" fmla="*/ 738968 h 1061798"/>
              <a:gd name="connsiteX9" fmla="*/ 83192 w 206360"/>
              <a:gd name="connsiteY9" fmla="*/ 473996 h 1061798"/>
              <a:gd name="connsiteX10" fmla="*/ 133759 w 206360"/>
              <a:gd name="connsiteY10" fmla="*/ 0 h 106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60" h="1061798">
                <a:moveTo>
                  <a:pt x="133759" y="0"/>
                </a:moveTo>
                <a:cubicBezTo>
                  <a:pt x="77904" y="0"/>
                  <a:pt x="32625" y="212215"/>
                  <a:pt x="32625" y="473995"/>
                </a:cubicBezTo>
                <a:cubicBezTo>
                  <a:pt x="32625" y="604885"/>
                  <a:pt x="43945" y="723384"/>
                  <a:pt x="62247" y="809160"/>
                </a:cubicBezTo>
                <a:lnTo>
                  <a:pt x="87250" y="888169"/>
                </a:lnTo>
                <a:lnTo>
                  <a:pt x="0" y="911548"/>
                </a:lnTo>
                <a:lnTo>
                  <a:pt x="150847" y="1061798"/>
                </a:lnTo>
                <a:lnTo>
                  <a:pt x="206360" y="856254"/>
                </a:lnTo>
                <a:lnTo>
                  <a:pt x="121474" y="878999"/>
                </a:lnTo>
                <a:lnTo>
                  <a:pt x="96538" y="738968"/>
                </a:lnTo>
                <a:cubicBezTo>
                  <a:pt x="87876" y="657767"/>
                  <a:pt x="83192" y="567242"/>
                  <a:pt x="83192" y="473996"/>
                </a:cubicBezTo>
                <a:cubicBezTo>
                  <a:pt x="83192" y="287504"/>
                  <a:pt x="101926" y="111895"/>
                  <a:pt x="133759" y="0"/>
                </a:cubicBezTo>
                <a:close/>
              </a:path>
            </a:pathLst>
          </a:custGeom>
          <a:solidFill>
            <a:srgbClr val="0096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DB4AE2-4638-BDD3-7E43-CEAF093D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243" r="-36243"/>
          <a:stretch/>
        </p:blipFill>
        <p:spPr>
          <a:xfrm>
            <a:off x="1239260" y="680288"/>
            <a:ext cx="6417689" cy="21872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E93-8DCA-D038-BB8A-9036C2DC2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2902998"/>
            <a:ext cx="8563699" cy="13810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”</a:t>
            </a:r>
            <a:r>
              <a:rPr lang="fi-FI" dirty="0" err="1"/>
              <a:t>Recording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” (</a:t>
            </a:r>
            <a:r>
              <a:rPr lang="fi-FI" dirty="0" err="1"/>
              <a:t>Nonlinearity</a:t>
            </a:r>
            <a:r>
              <a:rPr lang="fi-FI" dirty="0"/>
              <a:t> + </a:t>
            </a:r>
            <a:r>
              <a:rPr lang="fi-FI" dirty="0" err="1"/>
              <a:t>Delay</a:t>
            </a:r>
            <a:r>
              <a:rPr lang="fi-FI" dirty="0"/>
              <a:t> Line)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Generator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Generator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7645082" cy="1041475"/>
          </a:xfrm>
        </p:spPr>
        <p:txBody>
          <a:bodyPr/>
          <a:lstStyle/>
          <a:p>
            <a:r>
              <a:rPr lang="en-US" dirty="0"/>
              <a:t>Proposed Grey-Box Model</a:t>
            </a: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C469F46A-4DE6-828E-3D87-1D85D7AC7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431" r="-33431"/>
          <a:stretch/>
        </p:blipFill>
        <p:spPr>
          <a:xfrm>
            <a:off x="1343887" y="751611"/>
            <a:ext cx="6208437" cy="2115926"/>
          </a:xfrm>
          <a:prstGeom prst="rect">
            <a:avLst/>
          </a:prstGeom>
        </p:spPr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4C6383F-00C3-9CDC-3123-13125E464A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3431" r="-33431"/>
          <a:stretch/>
        </p:blipFill>
        <p:spPr>
          <a:xfrm>
            <a:off x="1343887" y="751611"/>
            <a:ext cx="6208437" cy="2115926"/>
          </a:xfrm>
          <a:prstGeom prst="rect">
            <a:avLst/>
          </a:prstGeom>
        </p:spPr>
      </p:pic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AB15A273-BF51-5BA1-C502-BAA20A4485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243" r="-36243"/>
          <a:stretch/>
        </p:blipFill>
        <p:spPr>
          <a:xfrm>
            <a:off x="1239259" y="680288"/>
            <a:ext cx="6417689" cy="2187249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5ED080D4-82AB-8E18-16DD-E0466028F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243" r="-36243"/>
          <a:stretch/>
        </p:blipFill>
        <p:spPr>
          <a:xfrm>
            <a:off x="1239260" y="680287"/>
            <a:ext cx="6417689" cy="21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DB4AE2-4638-BDD3-7E43-CEAF093D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243" r="-36243"/>
          <a:stretch/>
        </p:blipFill>
        <p:spPr>
          <a:xfrm>
            <a:off x="1239260" y="680288"/>
            <a:ext cx="6417689" cy="218724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7645082" cy="1041475"/>
          </a:xfrm>
        </p:spPr>
        <p:txBody>
          <a:bodyPr/>
          <a:lstStyle/>
          <a:p>
            <a:r>
              <a:rPr lang="en-US" dirty="0"/>
              <a:t>Proposed Grey-Box Model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580AF0-9826-5898-7613-9BF9FCB7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04" y="821521"/>
            <a:ext cx="4631729" cy="2046016"/>
          </a:xfrm>
          <a:prstGeom prst="rect">
            <a:avLst/>
          </a:prstGeom>
        </p:spPr>
      </p:pic>
      <p:pic>
        <p:nvPicPr>
          <p:cNvPr id="17" name="Picture 16" descr="A black background with a white arrow pointing up&#10;&#10;Description automatically generated">
            <a:extLst>
              <a:ext uri="{FF2B5EF4-FFF2-40B4-BE49-F238E27FC236}">
                <a16:creationId xmlns:a16="http://schemas.microsoft.com/office/drawing/2014/main" id="{7CF48613-D805-B620-ACCC-A29F492A7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267"/>
          <a:stretch/>
        </p:blipFill>
        <p:spPr>
          <a:xfrm rot="5400000">
            <a:off x="1940393" y="128390"/>
            <a:ext cx="4061128" cy="2044800"/>
          </a:xfrm>
          <a:prstGeom prst="rect">
            <a:avLst/>
          </a:prstGeom>
        </p:spPr>
      </p:pic>
      <p:pic>
        <p:nvPicPr>
          <p:cNvPr id="24" name="Picture 23" descr="A black background with a white arrow pointing up&#10;&#10;Description automatically generated">
            <a:extLst>
              <a:ext uri="{FF2B5EF4-FFF2-40B4-BE49-F238E27FC236}">
                <a16:creationId xmlns:a16="http://schemas.microsoft.com/office/drawing/2014/main" id="{B51D7203-02F4-FB7D-4735-960242611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291" y="822737"/>
            <a:ext cx="4628977" cy="204480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4B5A93-61BA-5CB0-3E80-44CC44B3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954" y="789716"/>
            <a:ext cx="1469900" cy="690992"/>
          </a:xfrm>
        </p:spPr>
        <p:txBody>
          <a:bodyPr/>
          <a:lstStyle/>
          <a:p>
            <a:pPr algn="ctr"/>
            <a:r>
              <a:rPr lang="fi-FI" sz="1600" dirty="0" err="1"/>
              <a:t>Diffusion</a:t>
            </a:r>
            <a:br>
              <a:rPr lang="fi-FI" sz="1600" dirty="0"/>
            </a:br>
            <a:r>
              <a:rPr lang="fi-FI" sz="1600" dirty="0" err="1"/>
              <a:t>Models</a:t>
            </a:r>
            <a:endParaRPr lang="en-US" sz="160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BD758FB-BDA5-9076-4F79-968037BA04B7}"/>
              </a:ext>
            </a:extLst>
          </p:cNvPr>
          <p:cNvSpPr txBox="1">
            <a:spLocks/>
          </p:cNvSpPr>
          <p:nvPr/>
        </p:nvSpPr>
        <p:spPr>
          <a:xfrm>
            <a:off x="3424886" y="3213159"/>
            <a:ext cx="2170811" cy="6909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dirty="0" err="1"/>
              <a:t>Recurrent</a:t>
            </a:r>
            <a:r>
              <a:rPr lang="fi-FI" sz="1600" dirty="0"/>
              <a:t> </a:t>
            </a:r>
            <a:r>
              <a:rPr lang="fi-FI" sz="1600" dirty="0" err="1"/>
              <a:t>Neural</a:t>
            </a:r>
            <a:r>
              <a:rPr lang="fi-FI" sz="1600" dirty="0"/>
              <a:t> Network</a:t>
            </a:r>
            <a:endParaRPr lang="en-US" sz="1600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62AE1C2-B97F-D854-5D20-D92436074262}"/>
              </a:ext>
            </a:extLst>
          </p:cNvPr>
          <p:cNvSpPr txBox="1">
            <a:spLocks/>
          </p:cNvSpPr>
          <p:nvPr/>
        </p:nvSpPr>
        <p:spPr>
          <a:xfrm>
            <a:off x="6258671" y="1224495"/>
            <a:ext cx="2170811" cy="6909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dirty="0" err="1"/>
              <a:t>Differentiable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6A1636-E603-5788-AD9F-AFA42D82F80E}"/>
              </a:ext>
            </a:extLst>
          </p:cNvPr>
          <p:cNvSpPr/>
          <p:nvPr/>
        </p:nvSpPr>
        <p:spPr>
          <a:xfrm>
            <a:off x="0" y="4438944"/>
            <a:ext cx="1996440" cy="5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F9EF77-8E64-A0BE-AB90-71B435763E94}"/>
              </a:ext>
            </a:extLst>
          </p:cNvPr>
          <p:cNvSpPr txBox="1"/>
          <p:nvPr/>
        </p:nvSpPr>
        <p:spPr>
          <a:xfrm>
            <a:off x="-82943" y="3939043"/>
            <a:ext cx="93098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7150" algn="ctr"/>
            <a:r>
              <a:rPr lang="fi-FI" sz="1550" dirty="0">
                <a:solidFill>
                  <a:srgbClr val="000000"/>
                </a:solidFill>
              </a:rPr>
              <a:t>Wright, et al. “Real-Time Black-Box </a:t>
            </a:r>
            <a:r>
              <a:rPr lang="fi-FI" sz="1550" dirty="0" err="1">
                <a:solidFill>
                  <a:srgbClr val="000000"/>
                </a:solidFill>
              </a:rPr>
              <a:t>Modelling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with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Recurrent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Neural</a:t>
            </a:r>
            <a:r>
              <a:rPr lang="fi-FI" sz="1550" dirty="0">
                <a:solidFill>
                  <a:srgbClr val="000000"/>
                </a:solidFill>
              </a:rPr>
              <a:t> Networks.” In </a:t>
            </a:r>
            <a:r>
              <a:rPr lang="fi-FI" sz="1550" dirty="0" err="1">
                <a:solidFill>
                  <a:srgbClr val="000000"/>
                </a:solidFill>
              </a:rPr>
              <a:t>Proc</a:t>
            </a:r>
            <a:r>
              <a:rPr lang="fi-FI" sz="1550" dirty="0">
                <a:solidFill>
                  <a:srgbClr val="000000"/>
                </a:solidFill>
              </a:rPr>
              <a:t> DAFX, 2019.</a:t>
            </a:r>
          </a:p>
          <a:p>
            <a:pPr indent="-57150" algn="ctr"/>
            <a:r>
              <a:rPr lang="fi-FI" sz="1550" dirty="0">
                <a:solidFill>
                  <a:srgbClr val="000000"/>
                </a:solidFill>
              </a:rPr>
              <a:t>Engel, et al. “DDSP: </a:t>
            </a:r>
            <a:r>
              <a:rPr lang="fi-FI" sz="1550" dirty="0" err="1">
                <a:solidFill>
                  <a:srgbClr val="000000"/>
                </a:solidFill>
              </a:rPr>
              <a:t>Differentiable</a:t>
            </a:r>
            <a:r>
              <a:rPr lang="fi-FI" sz="1550" dirty="0">
                <a:solidFill>
                  <a:srgbClr val="000000"/>
                </a:solidFill>
              </a:rPr>
              <a:t> Digital </a:t>
            </a:r>
            <a:r>
              <a:rPr lang="fi-FI" sz="1550" dirty="0" err="1">
                <a:solidFill>
                  <a:srgbClr val="000000"/>
                </a:solidFill>
              </a:rPr>
              <a:t>Signal</a:t>
            </a:r>
            <a:r>
              <a:rPr lang="fi-FI" sz="1550" dirty="0">
                <a:solidFill>
                  <a:srgbClr val="000000"/>
                </a:solidFill>
              </a:rPr>
              <a:t> Processing.” In </a:t>
            </a:r>
            <a:r>
              <a:rPr lang="fi-FI" sz="1550" dirty="0" err="1">
                <a:solidFill>
                  <a:srgbClr val="000000"/>
                </a:solidFill>
              </a:rPr>
              <a:t>Proc</a:t>
            </a:r>
            <a:r>
              <a:rPr lang="fi-FI" sz="1550" dirty="0">
                <a:solidFill>
                  <a:srgbClr val="000000"/>
                </a:solidFill>
              </a:rPr>
              <a:t>. ICLR, 2020.</a:t>
            </a:r>
          </a:p>
          <a:p>
            <a:pPr indent="-57150" algn="ctr"/>
            <a:r>
              <a:rPr lang="fi-FI" sz="1550" dirty="0" err="1">
                <a:solidFill>
                  <a:srgbClr val="000000"/>
                </a:solidFill>
              </a:rPr>
              <a:t>Moliner</a:t>
            </a:r>
            <a:r>
              <a:rPr lang="fi-FI" sz="1550" dirty="0">
                <a:solidFill>
                  <a:srgbClr val="000000"/>
                </a:solidFill>
              </a:rPr>
              <a:t>, et al. “</a:t>
            </a:r>
            <a:r>
              <a:rPr lang="fi-FI" sz="1550" dirty="0" err="1">
                <a:solidFill>
                  <a:srgbClr val="000000"/>
                </a:solidFill>
              </a:rPr>
              <a:t>Realistic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Gramophone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Noise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Synthesis</a:t>
            </a:r>
            <a:r>
              <a:rPr lang="fi-FI" sz="1550" dirty="0">
                <a:solidFill>
                  <a:srgbClr val="000000"/>
                </a:solidFill>
              </a:rPr>
              <a:t> Using a </a:t>
            </a:r>
            <a:r>
              <a:rPr lang="fi-FI" sz="1550" dirty="0" err="1">
                <a:solidFill>
                  <a:srgbClr val="000000"/>
                </a:solidFill>
              </a:rPr>
              <a:t>Diffusion</a:t>
            </a:r>
            <a:r>
              <a:rPr lang="fi-FI" sz="1550" dirty="0">
                <a:solidFill>
                  <a:srgbClr val="000000"/>
                </a:solidFill>
              </a:rPr>
              <a:t> </a:t>
            </a:r>
            <a:r>
              <a:rPr lang="fi-FI" sz="1550" dirty="0" err="1">
                <a:solidFill>
                  <a:srgbClr val="000000"/>
                </a:solidFill>
              </a:rPr>
              <a:t>Model</a:t>
            </a:r>
            <a:r>
              <a:rPr lang="fi-FI" sz="1550" dirty="0">
                <a:solidFill>
                  <a:srgbClr val="000000"/>
                </a:solidFill>
              </a:rPr>
              <a:t>.” In </a:t>
            </a:r>
            <a:r>
              <a:rPr lang="fi-FI" sz="1550" dirty="0" err="1">
                <a:solidFill>
                  <a:srgbClr val="000000"/>
                </a:solidFill>
              </a:rPr>
              <a:t>Proc</a:t>
            </a:r>
            <a:r>
              <a:rPr lang="fi-FI" sz="1550" dirty="0">
                <a:solidFill>
                  <a:srgbClr val="000000"/>
                </a:solidFill>
              </a:rPr>
              <a:t>. DAFX, 2022</a:t>
            </a:r>
            <a:endParaRPr lang="en-US" sz="1550" dirty="0">
              <a:solidFill>
                <a:srgbClr val="000000"/>
              </a:solidFill>
            </a:endParaRPr>
          </a:p>
          <a:p>
            <a:pPr indent="-57150" algn="ctr"/>
            <a:endParaRPr lang="fi-FI" sz="15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6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7587570" cy="1041475"/>
          </a:xfrm>
        </p:spPr>
        <p:txBody>
          <a:bodyPr/>
          <a:lstStyle/>
          <a:p>
            <a:r>
              <a:rPr lang="en-US" dirty="0"/>
              <a:t>Training The Nonlinearity</a:t>
            </a:r>
          </a:p>
        </p:txBody>
      </p:sp>
      <p:pic>
        <p:nvPicPr>
          <p:cNvPr id="5" name="Picture Placeholder 9" descr="A video game of a reel to reel tape&#10;&#10;Description automatically generated with low confidence">
            <a:extLst>
              <a:ext uri="{FF2B5EF4-FFF2-40B4-BE49-F238E27FC236}">
                <a16:creationId xmlns:a16="http://schemas.microsoft.com/office/drawing/2014/main" id="{0EED835C-4884-21C1-FB72-DF06780F2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667" b="-9924"/>
          <a:stretch/>
        </p:blipFill>
        <p:spPr>
          <a:xfrm>
            <a:off x="3306026" y="798036"/>
            <a:ext cx="2550696" cy="936740"/>
          </a:xfrm>
          <a:prstGeom prst="rect">
            <a:avLst/>
          </a:prstGeom>
        </p:spPr>
      </p:pic>
      <p:pic>
        <p:nvPicPr>
          <p:cNvPr id="11" name="Picture 10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CAAF593-7626-F1F3-ACA5-364B9190F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2" t="52490" r="-688" b="28056"/>
          <a:stretch/>
        </p:blipFill>
        <p:spPr>
          <a:xfrm>
            <a:off x="1207214" y="968656"/>
            <a:ext cx="2461317" cy="660820"/>
          </a:xfrm>
          <a:prstGeom prst="rect">
            <a:avLst/>
          </a:prstGeom>
        </p:spPr>
      </p:pic>
      <p:pic>
        <p:nvPicPr>
          <p:cNvPr id="13" name="Picture 1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97BB7E7-FF60-3820-3730-56163FBCB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4" t="77214" b="3332"/>
          <a:stretch/>
        </p:blipFill>
        <p:spPr>
          <a:xfrm>
            <a:off x="5475471" y="967679"/>
            <a:ext cx="2461317" cy="660820"/>
          </a:xfrm>
          <a:prstGeom prst="rect">
            <a:avLst/>
          </a:prstGeom>
        </p:spPr>
      </p:pic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859297C8-172B-4005-6711-764A00C2C15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5"/>
          <a:srcRect t="-13143" b="-13143"/>
          <a:stretch/>
        </p:blipFill>
        <p:spPr>
          <a:xfrm>
            <a:off x="1880753" y="1897959"/>
            <a:ext cx="5382491" cy="2242705"/>
          </a:xfr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70C8D92-1EDB-57D9-B873-F1332A0CE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150" y="3941457"/>
            <a:ext cx="8563699" cy="1381002"/>
          </a:xfrm>
        </p:spPr>
        <p:txBody>
          <a:bodyPr/>
          <a:lstStyle/>
          <a:p>
            <a:pPr algn="ctr"/>
            <a:r>
              <a:rPr lang="fi-FI" dirty="0" err="1"/>
              <a:t>Problem</a:t>
            </a:r>
            <a:r>
              <a:rPr lang="fi-FI" dirty="0"/>
              <a:t>: </a:t>
            </a:r>
            <a:r>
              <a:rPr lang="fi-FI" b="0" dirty="0" err="1"/>
              <a:t>Inputs</a:t>
            </a:r>
            <a:r>
              <a:rPr lang="fi-FI" b="0" dirty="0"/>
              <a:t> and </a:t>
            </a:r>
            <a:r>
              <a:rPr lang="fi-FI" b="0" dirty="0" err="1"/>
              <a:t>outputs</a:t>
            </a:r>
            <a:r>
              <a:rPr lang="fi-FI" b="0" dirty="0"/>
              <a:t> </a:t>
            </a:r>
            <a:r>
              <a:rPr lang="fi-FI" b="0" dirty="0" err="1"/>
              <a:t>are</a:t>
            </a:r>
            <a:r>
              <a:rPr lang="fi-FI" b="0" dirty="0"/>
              <a:t> </a:t>
            </a:r>
            <a:r>
              <a:rPr lang="fi-FI" b="0" dirty="0" err="1"/>
              <a:t>not</a:t>
            </a:r>
            <a:r>
              <a:rPr lang="fi-FI" b="0" dirty="0"/>
              <a:t> </a:t>
            </a:r>
            <a:r>
              <a:rPr lang="fi-FI" b="0" dirty="0" err="1"/>
              <a:t>aligned</a:t>
            </a:r>
            <a:endParaRPr lang="fi-FI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BD040-6099-37EC-F42B-542F9BB4596A}"/>
              </a:ext>
            </a:extLst>
          </p:cNvPr>
          <p:cNvSpPr txBox="1"/>
          <p:nvPr/>
        </p:nvSpPr>
        <p:spPr>
          <a:xfrm>
            <a:off x="1140029" y="730016"/>
            <a:ext cx="2716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202E5-1236-9371-BB83-8EC9FD278ABF}"/>
              </a:ext>
            </a:extLst>
          </p:cNvPr>
          <p:cNvSpPr txBox="1"/>
          <p:nvPr/>
        </p:nvSpPr>
        <p:spPr>
          <a:xfrm>
            <a:off x="5347909" y="730016"/>
            <a:ext cx="2716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25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7587570" cy="1041475"/>
          </a:xfrm>
        </p:spPr>
        <p:txBody>
          <a:bodyPr/>
          <a:lstStyle/>
          <a:p>
            <a:r>
              <a:rPr lang="en-US" dirty="0"/>
              <a:t>Training The Nonlinearity</a:t>
            </a:r>
          </a:p>
        </p:txBody>
      </p:sp>
      <p:pic>
        <p:nvPicPr>
          <p:cNvPr id="5" name="Picture Placeholder 9" descr="A video game of a reel to reel tape&#10;&#10;Description automatically generated with low confidence">
            <a:extLst>
              <a:ext uri="{FF2B5EF4-FFF2-40B4-BE49-F238E27FC236}">
                <a16:creationId xmlns:a16="http://schemas.microsoft.com/office/drawing/2014/main" id="{0EED835C-4884-21C1-FB72-DF06780F2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667" b="-9924"/>
          <a:stretch/>
        </p:blipFill>
        <p:spPr>
          <a:xfrm>
            <a:off x="3306026" y="798036"/>
            <a:ext cx="2550696" cy="93674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91A203-4D74-B587-F4A6-6457C6241E00}"/>
              </a:ext>
            </a:extLst>
          </p:cNvPr>
          <p:cNvSpPr txBox="1">
            <a:spLocks/>
          </p:cNvSpPr>
          <p:nvPr/>
        </p:nvSpPr>
        <p:spPr>
          <a:xfrm>
            <a:off x="287337" y="3616203"/>
            <a:ext cx="8563699" cy="13810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b="0" dirty="0"/>
          </a:p>
        </p:txBody>
      </p:sp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9016781A-908F-380B-F143-A5FD69CB85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-13143" b="-13143"/>
          <a:stretch/>
        </p:blipFill>
        <p:spPr>
          <a:xfrm>
            <a:off x="2073868" y="1785242"/>
            <a:ext cx="4731404" cy="1971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DBD040-6099-37EC-F42B-542F9BB4596A}"/>
              </a:ext>
            </a:extLst>
          </p:cNvPr>
          <p:cNvSpPr txBox="1"/>
          <p:nvPr/>
        </p:nvSpPr>
        <p:spPr>
          <a:xfrm>
            <a:off x="1140029" y="730016"/>
            <a:ext cx="2716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F1B5E0-C20E-FBB2-3F6D-8AECDB304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150" y="3941457"/>
            <a:ext cx="8563699" cy="1381002"/>
          </a:xfrm>
        </p:spPr>
        <p:txBody>
          <a:bodyPr/>
          <a:lstStyle/>
          <a:p>
            <a:pPr algn="ctr"/>
            <a:r>
              <a:rPr lang="fi-FI" dirty="0" err="1"/>
              <a:t>Solution</a:t>
            </a:r>
            <a:r>
              <a:rPr lang="fi-FI" dirty="0"/>
              <a:t>: </a:t>
            </a:r>
            <a:r>
              <a:rPr lang="fi-FI" b="0" dirty="0" err="1"/>
              <a:t>Let’s</a:t>
            </a:r>
            <a:r>
              <a:rPr lang="fi-FI" b="0" dirty="0"/>
              <a:t> </a:t>
            </a:r>
            <a:r>
              <a:rPr lang="fi-FI" b="0" dirty="0" err="1"/>
              <a:t>track</a:t>
            </a:r>
            <a:r>
              <a:rPr lang="fi-FI" b="0" dirty="0"/>
              <a:t> some </a:t>
            </a:r>
            <a:r>
              <a:rPr lang="fi-FI" b="0" dirty="0" err="1"/>
              <a:t>delay</a:t>
            </a:r>
            <a:r>
              <a:rPr lang="fi-FI" b="0" dirty="0"/>
              <a:t> </a:t>
            </a:r>
            <a:r>
              <a:rPr lang="fi-FI" b="0" dirty="0" err="1"/>
              <a:t>trajectories</a:t>
            </a:r>
            <a:r>
              <a:rPr lang="fi-FI" b="0" dirty="0"/>
              <a:t> and </a:t>
            </a:r>
            <a:r>
              <a:rPr lang="fi-FI" b="0" dirty="0" err="1"/>
              <a:t>use</a:t>
            </a:r>
            <a:r>
              <a:rPr lang="fi-FI" b="0" dirty="0"/>
              <a:t> </a:t>
            </a:r>
            <a:r>
              <a:rPr lang="fi-FI" b="0" dirty="0" err="1"/>
              <a:t>them</a:t>
            </a:r>
            <a:r>
              <a:rPr lang="fi-FI" b="0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3B5A6-8521-F1E6-171F-1A447A6E52BB}"/>
              </a:ext>
            </a:extLst>
          </p:cNvPr>
          <p:cNvSpPr txBox="1"/>
          <p:nvPr/>
        </p:nvSpPr>
        <p:spPr>
          <a:xfrm>
            <a:off x="3306026" y="1902608"/>
            <a:ext cx="271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Trajectory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0C5D5-2F4D-5ADC-F619-7C8E3785FD15}"/>
              </a:ext>
            </a:extLst>
          </p:cNvPr>
          <p:cNvSpPr/>
          <p:nvPr/>
        </p:nvSpPr>
        <p:spPr>
          <a:xfrm>
            <a:off x="1671400" y="997200"/>
            <a:ext cx="1996440" cy="5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6B0D7-9EF7-C1EB-71D4-FE821818F5BF}"/>
              </a:ext>
            </a:extLst>
          </p:cNvPr>
          <p:cNvSpPr/>
          <p:nvPr/>
        </p:nvSpPr>
        <p:spPr>
          <a:xfrm>
            <a:off x="5516356" y="983871"/>
            <a:ext cx="1996440" cy="5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E32242-59B7-6342-D0E8-3306CFBC7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5838" y="990000"/>
            <a:ext cx="2459283" cy="854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D88B9D-9B9B-9F03-666E-D5231E878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0"/>
          <a:stretch/>
        </p:blipFill>
        <p:spPr>
          <a:xfrm>
            <a:off x="5549245" y="918000"/>
            <a:ext cx="2360438" cy="854099"/>
          </a:xfrm>
          <a:prstGeom prst="rect">
            <a:avLst/>
          </a:prstGeom>
        </p:spPr>
      </p:pic>
      <p:pic>
        <p:nvPicPr>
          <p:cNvPr id="26" name="Picture 25" descr="A graph of a fence&#10;&#10;Description automatically generated">
            <a:extLst>
              <a:ext uri="{FF2B5EF4-FFF2-40B4-BE49-F238E27FC236}">
                <a16:creationId xmlns:a16="http://schemas.microsoft.com/office/drawing/2014/main" id="{B5D7DCAB-88C0-64ED-D72F-B2FA99B74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200" y="990000"/>
            <a:ext cx="2459285" cy="854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F2D43C-D2CC-CA15-FAFF-5526EDFAB8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55"/>
          <a:stretch/>
        </p:blipFill>
        <p:spPr>
          <a:xfrm>
            <a:off x="5562600" y="918000"/>
            <a:ext cx="2347257" cy="854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7202E5-1236-9371-BB83-8EC9FD278ABF}"/>
              </a:ext>
            </a:extLst>
          </p:cNvPr>
          <p:cNvSpPr txBox="1"/>
          <p:nvPr/>
        </p:nvSpPr>
        <p:spPr>
          <a:xfrm>
            <a:off x="5347909" y="730016"/>
            <a:ext cx="2716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22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DF1A9C6-726C-0714-F629-7A363C8C2628}"/>
              </a:ext>
            </a:extLst>
          </p:cNvPr>
          <p:cNvPicPr>
            <a:picLocks noGrp="1"/>
          </p:cNvPicPr>
          <p:nvPr>
            <p:ph type="pic" idx="11"/>
          </p:nvPr>
        </p:nvPicPr>
        <p:blipFill rotWithShape="1">
          <a:blip r:embed="rId3"/>
          <a:srcRect t="-7014" b="-7014"/>
          <a:stretch/>
        </p:blipFill>
        <p:spPr>
          <a:xfrm>
            <a:off x="0" y="2196548"/>
            <a:ext cx="5040000" cy="20612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5453504" cy="1041475"/>
          </a:xfrm>
        </p:spPr>
        <p:txBody>
          <a:bodyPr/>
          <a:lstStyle/>
          <a:p>
            <a:r>
              <a:rPr lang="en-US" dirty="0"/>
              <a:t>Supervised Schemes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6EAAA197-ECF3-2216-10AB-913F528F2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270" b="-13270"/>
          <a:stretch/>
        </p:blipFill>
        <p:spPr>
          <a:xfrm>
            <a:off x="5049054" y="2674721"/>
            <a:ext cx="3948585" cy="1614888"/>
          </a:xfrm>
          <a:prstGeom prst="rect">
            <a:avLst/>
          </a:prstGeom>
        </p:spPr>
      </p:pic>
      <p:pic>
        <p:nvPicPr>
          <p:cNvPr id="5" name="Picture Placeholder 9" descr="A video game of a reel to reel tape&#10;&#10;Description automatically generated with low confidence">
            <a:extLst>
              <a:ext uri="{FF2B5EF4-FFF2-40B4-BE49-F238E27FC236}">
                <a16:creationId xmlns:a16="http://schemas.microsoft.com/office/drawing/2014/main" id="{0EED835C-4884-21C1-FB72-DF06780F2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8667" b="-9924"/>
          <a:stretch/>
        </p:blipFill>
        <p:spPr>
          <a:xfrm>
            <a:off x="3306026" y="798036"/>
            <a:ext cx="2550696" cy="936740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FCD3535-66AB-BA87-A5FC-FDCDB6C94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-1336" b="73952"/>
          <a:stretch/>
        </p:blipFill>
        <p:spPr>
          <a:xfrm>
            <a:off x="1288815" y="1199546"/>
            <a:ext cx="2379716" cy="930142"/>
          </a:xfrm>
          <a:prstGeom prst="rect">
            <a:avLst/>
          </a:prstGeom>
        </p:spPr>
      </p:pic>
      <p:pic>
        <p:nvPicPr>
          <p:cNvPr id="11" name="Picture 10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CAAF593-7626-F1F3-ACA5-364B9190F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2" t="52490" r="-688" b="28056"/>
          <a:stretch/>
        </p:blipFill>
        <p:spPr>
          <a:xfrm>
            <a:off x="1227841" y="695403"/>
            <a:ext cx="2461317" cy="660820"/>
          </a:xfrm>
          <a:prstGeom prst="rect">
            <a:avLst/>
          </a:prstGeom>
        </p:spPr>
      </p:pic>
      <p:pic>
        <p:nvPicPr>
          <p:cNvPr id="12" name="Picture 11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D4FC5F05-143D-77FB-2D64-5F052AF40F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25792" b="46824"/>
          <a:stretch/>
        </p:blipFill>
        <p:spPr>
          <a:xfrm>
            <a:off x="5577697" y="1274774"/>
            <a:ext cx="2379716" cy="930142"/>
          </a:xfrm>
          <a:prstGeom prst="rect">
            <a:avLst/>
          </a:prstGeom>
        </p:spPr>
      </p:pic>
      <p:pic>
        <p:nvPicPr>
          <p:cNvPr id="13" name="Picture 1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97BB7E7-FF60-3820-3730-56163FBCB3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4" t="77214" b="3332"/>
          <a:stretch/>
        </p:blipFill>
        <p:spPr>
          <a:xfrm>
            <a:off x="5496098" y="694426"/>
            <a:ext cx="2461317" cy="660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3826D-2CCE-3EAA-16BE-132EB6587CF6}"/>
              </a:ext>
            </a:extLst>
          </p:cNvPr>
          <p:cNvSpPr txBox="1"/>
          <p:nvPr/>
        </p:nvSpPr>
        <p:spPr>
          <a:xfrm>
            <a:off x="1875600" y="4456800"/>
            <a:ext cx="8856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7150"/>
            <a:r>
              <a:rPr lang="en-US" sz="1400" dirty="0" err="1">
                <a:solidFill>
                  <a:srgbClr val="000000"/>
                </a:solidFill>
              </a:rPr>
              <a:t>Kaloinen</a:t>
            </a:r>
            <a:r>
              <a:rPr lang="en-US" sz="1400" dirty="0">
                <a:solidFill>
                  <a:srgbClr val="000000"/>
                </a:solidFill>
              </a:rPr>
              <a:t>. “Neural Modeling of the Audio Tape Echo Effect.”</a:t>
            </a:r>
          </a:p>
          <a:p>
            <a:pPr indent="-57150"/>
            <a:r>
              <a:rPr lang="en-US" sz="1400" dirty="0">
                <a:solidFill>
                  <a:srgbClr val="000000"/>
                </a:solidFill>
              </a:rPr>
              <a:t>Masters Thesis, Aalto University, 2022.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A4F1-C5E0-2C8D-EECF-310CB59E05AE}"/>
              </a:ext>
            </a:extLst>
          </p:cNvPr>
          <p:cNvSpPr txBox="1">
            <a:spLocks/>
          </p:cNvSpPr>
          <p:nvPr/>
        </p:nvSpPr>
        <p:spPr>
          <a:xfrm>
            <a:off x="558128" y="1482928"/>
            <a:ext cx="74202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fi-FI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A85A98-9CFF-315A-B079-149488D3F7AA}"/>
              </a:ext>
            </a:extLst>
          </p:cNvPr>
          <p:cNvSpPr txBox="1">
            <a:spLocks/>
          </p:cNvSpPr>
          <p:nvPr/>
        </p:nvSpPr>
        <p:spPr>
          <a:xfrm>
            <a:off x="562297" y="830261"/>
            <a:ext cx="73368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fi-FI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9161C-F9CC-25AC-5088-7651665F5529}"/>
              </a:ext>
            </a:extLst>
          </p:cNvPr>
          <p:cNvSpPr txBox="1"/>
          <p:nvPr/>
        </p:nvSpPr>
        <p:spPr>
          <a:xfrm>
            <a:off x="699821" y="4037106"/>
            <a:ext cx="271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625F4-D2B0-66AD-687F-DC44E91C23A2}"/>
              </a:ext>
            </a:extLst>
          </p:cNvPr>
          <p:cNvSpPr txBox="1"/>
          <p:nvPr/>
        </p:nvSpPr>
        <p:spPr>
          <a:xfrm>
            <a:off x="5665126" y="4037106"/>
            <a:ext cx="271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fi-FI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i-FI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83D0F-F969-C478-375C-8B3CA60A2C74}"/>
              </a:ext>
            </a:extLst>
          </p:cNvPr>
          <p:cNvSpPr txBox="1">
            <a:spLocks/>
          </p:cNvSpPr>
          <p:nvPr/>
        </p:nvSpPr>
        <p:spPr>
          <a:xfrm>
            <a:off x="6992617" y="1234045"/>
            <a:ext cx="304552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aligned</a:t>
            </a:r>
            <a:r>
              <a:rPr lang="fi-FI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3662AE-716C-AA68-C422-4BC7A0EF2785}"/>
              </a:ext>
            </a:extLst>
          </p:cNvPr>
          <p:cNvCxnSpPr>
            <a:cxnSpLocks/>
          </p:cNvCxnSpPr>
          <p:nvPr/>
        </p:nvCxnSpPr>
        <p:spPr>
          <a:xfrm flipH="1" flipV="1">
            <a:off x="7979054" y="974487"/>
            <a:ext cx="395296" cy="20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5DF19E-2198-04D5-79C7-DECE5658B0DE}"/>
              </a:ext>
            </a:extLst>
          </p:cNvPr>
          <p:cNvCxnSpPr>
            <a:cxnSpLocks/>
          </p:cNvCxnSpPr>
          <p:nvPr/>
        </p:nvCxnSpPr>
        <p:spPr>
          <a:xfrm flipH="1">
            <a:off x="7991558" y="1555120"/>
            <a:ext cx="395296" cy="20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3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0A23-4CE1-A893-AFBB-931A546920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5453504" cy="1041475"/>
          </a:xfrm>
        </p:spPr>
        <p:txBody>
          <a:bodyPr/>
          <a:lstStyle/>
          <a:p>
            <a:r>
              <a:rPr lang="en-US" dirty="0"/>
              <a:t>Adversarial Scheme</a:t>
            </a:r>
          </a:p>
        </p:txBody>
      </p:sp>
      <p:pic>
        <p:nvPicPr>
          <p:cNvPr id="5" name="Picture Placeholder 9" descr="A video game of a reel to reel tape&#10;&#10;Description automatically generated with low confidence">
            <a:extLst>
              <a:ext uri="{FF2B5EF4-FFF2-40B4-BE49-F238E27FC236}">
                <a16:creationId xmlns:a16="http://schemas.microsoft.com/office/drawing/2014/main" id="{BB8334FD-9521-5D0E-3065-7D2A0034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667" b="-9924"/>
          <a:stretch/>
        </p:blipFill>
        <p:spPr>
          <a:xfrm>
            <a:off x="3296652" y="617233"/>
            <a:ext cx="2550696" cy="936740"/>
          </a:xfrm>
          <a:prstGeom prst="rect">
            <a:avLst/>
          </a:prstGeom>
        </p:spPr>
      </p:pic>
      <p:pic>
        <p:nvPicPr>
          <p:cNvPr id="10" name="Picture Placeholder 9" descr="A video game of a reel to reel tape&#10;&#10;Description automatically generated with low confidence">
            <a:extLst>
              <a:ext uri="{FF2B5EF4-FFF2-40B4-BE49-F238E27FC236}">
                <a16:creationId xmlns:a16="http://schemas.microsoft.com/office/drawing/2014/main" id="{222B87D2-DDF3-7157-3EE1-D0296DFAD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667" b="-9924"/>
          <a:stretch/>
        </p:blipFill>
        <p:spPr>
          <a:xfrm>
            <a:off x="3296444" y="1472361"/>
            <a:ext cx="2550696" cy="9367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208970-65B3-ED80-322D-64EC16194C23}"/>
              </a:ext>
            </a:extLst>
          </p:cNvPr>
          <p:cNvSpPr txBox="1"/>
          <p:nvPr/>
        </p:nvSpPr>
        <p:spPr>
          <a:xfrm>
            <a:off x="1875987" y="4456199"/>
            <a:ext cx="88566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Wright, et al. “Adversarial Guitar Amplifier Modelling with Unpaired Data.”</a:t>
            </a:r>
          </a:p>
          <a:p>
            <a:r>
              <a:rPr lang="en-GB" dirty="0">
                <a:solidFill>
                  <a:srgbClr val="000000"/>
                </a:solidFill>
              </a:rPr>
              <a:t>In Proc. ICASSP. 2023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168140-39C0-9E08-3458-385A732F68DE}"/>
              </a:ext>
            </a:extLst>
          </p:cNvPr>
          <p:cNvSpPr txBox="1">
            <a:spLocks/>
          </p:cNvSpPr>
          <p:nvPr/>
        </p:nvSpPr>
        <p:spPr>
          <a:xfrm>
            <a:off x="6992617" y="1379083"/>
            <a:ext cx="304552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unaligned</a:t>
            </a:r>
            <a:r>
              <a:rPr lang="fi-FI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371FDB-ECD5-79FD-BD45-83D75E67A979}"/>
              </a:ext>
            </a:extLst>
          </p:cNvPr>
          <p:cNvCxnSpPr>
            <a:cxnSpLocks/>
          </p:cNvCxnSpPr>
          <p:nvPr/>
        </p:nvCxnSpPr>
        <p:spPr>
          <a:xfrm flipH="1" flipV="1">
            <a:off x="7979054" y="1119525"/>
            <a:ext cx="395296" cy="20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962A2C-24D9-7293-C905-237E7C6A299C}"/>
              </a:ext>
            </a:extLst>
          </p:cNvPr>
          <p:cNvCxnSpPr>
            <a:cxnSpLocks/>
          </p:cNvCxnSpPr>
          <p:nvPr/>
        </p:nvCxnSpPr>
        <p:spPr>
          <a:xfrm flipH="1">
            <a:off x="7991558" y="1700158"/>
            <a:ext cx="395296" cy="20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F09572DB-0542-0710-2CB9-223587983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1" t="-1336" b="73952"/>
          <a:stretch/>
        </p:blipFill>
        <p:spPr>
          <a:xfrm>
            <a:off x="1288815" y="1481486"/>
            <a:ext cx="2379716" cy="930142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19FA6C7-42EE-23F3-7BED-CDFCDDCA3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2" t="52490" r="-688" b="28056"/>
          <a:stretch/>
        </p:blipFill>
        <p:spPr>
          <a:xfrm>
            <a:off x="1227841" y="794463"/>
            <a:ext cx="2461317" cy="660820"/>
          </a:xfrm>
          <a:prstGeom prst="rect">
            <a:avLst/>
          </a:prstGeom>
        </p:spPr>
      </p:pic>
      <p:pic>
        <p:nvPicPr>
          <p:cNvPr id="18" name="Picture 1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FAA80A74-6C25-15D6-ED53-5769DE72C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1" t="25792" b="46824"/>
          <a:stretch/>
        </p:blipFill>
        <p:spPr>
          <a:xfrm>
            <a:off x="5577697" y="1556714"/>
            <a:ext cx="2379716" cy="930142"/>
          </a:xfrm>
          <a:prstGeom prst="rect">
            <a:avLst/>
          </a:prstGeom>
        </p:spPr>
      </p:pic>
      <p:pic>
        <p:nvPicPr>
          <p:cNvPr id="20" name="Picture 19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ED994C-624F-D75C-63DD-DA4174C06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4" t="77214" b="3332"/>
          <a:stretch/>
        </p:blipFill>
        <p:spPr>
          <a:xfrm>
            <a:off x="5496098" y="793486"/>
            <a:ext cx="2461317" cy="660820"/>
          </a:xfrm>
          <a:prstGeom prst="rect">
            <a:avLst/>
          </a:prstGeom>
        </p:spPr>
      </p:pic>
      <p:pic>
        <p:nvPicPr>
          <p:cNvPr id="46" name="Picture 45" descr="A black and green math symbols&#10;&#10;Description automatically generated">
            <a:extLst>
              <a:ext uri="{FF2B5EF4-FFF2-40B4-BE49-F238E27FC236}">
                <a16:creationId xmlns:a16="http://schemas.microsoft.com/office/drawing/2014/main" id="{AD70AB79-362E-70BD-956A-4AD201F0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17" r="4334"/>
          <a:stretch/>
        </p:blipFill>
        <p:spPr>
          <a:xfrm>
            <a:off x="832753" y="2885504"/>
            <a:ext cx="7158805" cy="15706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B20BE58-5178-4489-0586-F3773650C6E0}"/>
              </a:ext>
            </a:extLst>
          </p:cNvPr>
          <p:cNvSpPr txBox="1">
            <a:spLocks/>
          </p:cNvSpPr>
          <p:nvPr/>
        </p:nvSpPr>
        <p:spPr>
          <a:xfrm>
            <a:off x="546580" y="1752123"/>
            <a:ext cx="74202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70683F-2298-3144-B39E-A6C50A1D2C3A}"/>
              </a:ext>
            </a:extLst>
          </p:cNvPr>
          <p:cNvSpPr txBox="1">
            <a:spLocks/>
          </p:cNvSpPr>
          <p:nvPr/>
        </p:nvSpPr>
        <p:spPr>
          <a:xfrm>
            <a:off x="562297" y="944537"/>
            <a:ext cx="733687" cy="5383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29776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6" grpId="0"/>
    </p:bldLst>
  </p:timing>
</p:sld>
</file>

<file path=ppt/theme/theme1.xml><?xml version="1.0" encoding="utf-8"?>
<a:theme xmlns:a="http://schemas.openxmlformats.org/drawingml/2006/main" name="Office-teema">
  <a:themeElements>
    <a:clrScheme name="Custom 1">
      <a:dk1>
        <a:srgbClr val="800000"/>
      </a:dk1>
      <a:lt1>
        <a:sysClr val="window" lastClr="FFFFFF"/>
      </a:lt1>
      <a:dk2>
        <a:srgbClr val="005EB8"/>
      </a:dk2>
      <a:lt2>
        <a:srgbClr val="669ED4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black.pptx" id="{4C182207-C2AA-4B53-AAED-BBFAF10FCEA6}" vid="{FC47F738-3439-4943-BCAE-F987381B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3572c5-dd4b-4a08-a1b9-818cfe23f4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6FE9C390641E42A0261FEE47169C41" ma:contentTypeVersion="11" ma:contentTypeDescription="Create a new document." ma:contentTypeScope="" ma:versionID="b8f0a630e2ce815226744630650cf1f6">
  <xsd:schema xmlns:xsd="http://www.w3.org/2001/XMLSchema" xmlns:xs="http://www.w3.org/2001/XMLSchema" xmlns:p="http://schemas.microsoft.com/office/2006/metadata/properties" xmlns:ns3="553572c5-dd4b-4a08-a1b9-818cfe23f45f" xmlns:ns4="4e44baac-8f49-4c25-90f8-44909e10eb47" targetNamespace="http://schemas.microsoft.com/office/2006/metadata/properties" ma:root="true" ma:fieldsID="d7643372a4caeca861e80cdb1ae6cbaa" ns3:_="" ns4:_="">
    <xsd:import namespace="553572c5-dd4b-4a08-a1b9-818cfe23f45f"/>
    <xsd:import namespace="4e44baac-8f49-4c25-90f8-44909e10eb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572c5-dd4b-4a08-a1b9-818cfe23f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4baac-8f49-4c25-90f8-44909e10eb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85F770-8F64-4113-94DF-9EAC9D615D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9517FD-D562-4065-B8F7-EA2755B16876}">
  <ds:schemaRefs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4e44baac-8f49-4c25-90f8-44909e10eb47"/>
    <ds:schemaRef ds:uri="http://schemas.microsoft.com/office/infopath/2007/PartnerControls"/>
    <ds:schemaRef ds:uri="http://schemas.openxmlformats.org/package/2006/metadata/core-properties"/>
    <ds:schemaRef ds:uri="553572c5-dd4b-4a08-a1b9-818cfe23f45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31C406B-5DC3-4B90-999C-C19741454E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3572c5-dd4b-4a08-a1b9-818cfe23f45f"/>
    <ds:schemaRef ds:uri="4e44baac-8f49-4c25-90f8-44909e10eb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441</Words>
  <Application>Microsoft Office PowerPoint</Application>
  <PresentationFormat>On-screen Show (16:9)</PresentationFormat>
  <Paragraphs>123</Paragraphs>
  <Slides>14</Slides>
  <Notes>14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</vt:lpstr>
      <vt:lpstr>Calibri</vt:lpstr>
      <vt:lpstr>Times New Roman</vt:lpstr>
      <vt:lpstr>Office-teema</vt:lpstr>
      <vt:lpstr>Neural Modeling of Magnetic Tape Recorders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Unigrafia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Riikka Hyypiä</dc:creator>
  <cp:lastModifiedBy>Mikkonen Otto</cp:lastModifiedBy>
  <cp:revision>34</cp:revision>
  <dcterms:created xsi:type="dcterms:W3CDTF">2021-06-24T11:12:54Z</dcterms:created>
  <dcterms:modified xsi:type="dcterms:W3CDTF">2023-09-03T10:41:17Z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0x010100EF6FE9C390641E42A0261FEE47169C41</vt:lpwstr>
  </property>
</Properties>
</file>